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83" r:id="rId3"/>
    <p:sldId id="299" r:id="rId4"/>
    <p:sldId id="307" r:id="rId5"/>
    <p:sldId id="300" r:id="rId6"/>
    <p:sldId id="301" r:id="rId7"/>
    <p:sldId id="328" r:id="rId8"/>
    <p:sldId id="308" r:id="rId9"/>
    <p:sldId id="309" r:id="rId10"/>
    <p:sldId id="330" r:id="rId11"/>
    <p:sldId id="331" r:id="rId12"/>
    <p:sldId id="332" r:id="rId13"/>
    <p:sldId id="333" r:id="rId14"/>
    <p:sldId id="334" r:id="rId15"/>
    <p:sldId id="310" r:id="rId16"/>
    <p:sldId id="311" r:id="rId17"/>
    <p:sldId id="314" r:id="rId18"/>
    <p:sldId id="315" r:id="rId19"/>
    <p:sldId id="316" r:id="rId20"/>
    <p:sldId id="317" r:id="rId21"/>
    <p:sldId id="318" r:id="rId22"/>
    <p:sldId id="319" r:id="rId23"/>
    <p:sldId id="321" r:id="rId24"/>
    <p:sldId id="322" r:id="rId25"/>
    <p:sldId id="323" r:id="rId26"/>
    <p:sldId id="324" r:id="rId27"/>
    <p:sldId id="325" r:id="rId28"/>
    <p:sldId id="326" r:id="rId29"/>
    <p:sldId id="32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53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5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ish.vani\Desktop\Quadruple%20Blend\Master(Chilled)-%20Mockup%20M-8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a:t>Temperature Profile</a:t>
            </a:r>
          </a:p>
        </c:rich>
      </c:tx>
      <c:overlay val="0"/>
    </c:title>
    <c:autoTitleDeleted val="0"/>
    <c:plotArea>
      <c:layout/>
      <c:scatterChart>
        <c:scatterStyle val="smoothMarker"/>
        <c:varyColors val="0"/>
        <c:ser>
          <c:idx val="1"/>
          <c:order val="0"/>
          <c:tx>
            <c:strRef>
              <c:f>'Quadruple Blend'!$C$2</c:f>
              <c:strCache>
                <c:ptCount val="1"/>
                <c:pt idx="0">
                  <c:v>DL-42-T2</c:v>
                </c:pt>
              </c:strCache>
            </c:strRef>
          </c:tx>
          <c:dLbls>
            <c:dLbl>
              <c:idx val="30"/>
              <c:layout>
                <c:manualLayout>
                  <c:x val="0"/>
                  <c:y val="-5.092592592592594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'Quadruple Blend'!$A$5:$A$100</c:f>
              <c:numCache>
                <c:formatCode>0.00</c:formatCode>
                <c:ptCount val="9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128</c:v>
                </c:pt>
                <c:pt idx="64">
                  <c:v>130</c:v>
                </c:pt>
                <c:pt idx="65">
                  <c:v>132</c:v>
                </c:pt>
                <c:pt idx="66">
                  <c:v>134</c:v>
                </c:pt>
                <c:pt idx="67">
                  <c:v>136</c:v>
                </c:pt>
                <c:pt idx="68">
                  <c:v>138</c:v>
                </c:pt>
                <c:pt idx="69">
                  <c:v>140</c:v>
                </c:pt>
                <c:pt idx="70">
                  <c:v>142</c:v>
                </c:pt>
                <c:pt idx="71">
                  <c:v>144</c:v>
                </c:pt>
                <c:pt idx="72">
                  <c:v>146</c:v>
                </c:pt>
                <c:pt idx="73">
                  <c:v>148</c:v>
                </c:pt>
                <c:pt idx="74">
                  <c:v>150</c:v>
                </c:pt>
                <c:pt idx="75">
                  <c:v>152</c:v>
                </c:pt>
                <c:pt idx="76">
                  <c:v>154</c:v>
                </c:pt>
                <c:pt idx="77">
                  <c:v>156</c:v>
                </c:pt>
                <c:pt idx="78">
                  <c:v>158</c:v>
                </c:pt>
                <c:pt idx="79">
                  <c:v>160</c:v>
                </c:pt>
                <c:pt idx="80">
                  <c:v>162</c:v>
                </c:pt>
                <c:pt idx="81">
                  <c:v>164</c:v>
                </c:pt>
                <c:pt idx="82">
                  <c:v>166</c:v>
                </c:pt>
                <c:pt idx="83">
                  <c:v>168</c:v>
                </c:pt>
                <c:pt idx="84">
                  <c:v>170</c:v>
                </c:pt>
                <c:pt idx="85">
                  <c:v>172</c:v>
                </c:pt>
                <c:pt idx="86">
                  <c:v>174</c:v>
                </c:pt>
                <c:pt idx="87">
                  <c:v>176</c:v>
                </c:pt>
                <c:pt idx="88">
                  <c:v>178</c:v>
                </c:pt>
                <c:pt idx="89">
                  <c:v>180</c:v>
                </c:pt>
                <c:pt idx="90">
                  <c:v>182</c:v>
                </c:pt>
                <c:pt idx="91">
                  <c:v>184</c:v>
                </c:pt>
                <c:pt idx="92">
                  <c:v>186</c:v>
                </c:pt>
                <c:pt idx="93">
                  <c:v>188</c:v>
                </c:pt>
                <c:pt idx="94">
                  <c:v>190</c:v>
                </c:pt>
                <c:pt idx="95">
                  <c:v>192</c:v>
                </c:pt>
              </c:numCache>
            </c:numRef>
          </c:xVal>
          <c:yVal>
            <c:numRef>
              <c:f>'Quadruple Blend'!$C$5:$C$100</c:f>
              <c:numCache>
                <c:formatCode>0.0</c:formatCode>
                <c:ptCount val="96"/>
                <c:pt idx="0">
                  <c:v>30.7</c:v>
                </c:pt>
                <c:pt idx="1">
                  <c:v>29</c:v>
                </c:pt>
                <c:pt idx="2">
                  <c:v>27.9</c:v>
                </c:pt>
                <c:pt idx="3">
                  <c:v>27.8</c:v>
                </c:pt>
                <c:pt idx="4">
                  <c:v>27.2</c:v>
                </c:pt>
                <c:pt idx="5">
                  <c:v>26.2</c:v>
                </c:pt>
                <c:pt idx="6">
                  <c:v>25.7</c:v>
                </c:pt>
                <c:pt idx="7">
                  <c:v>26.5</c:v>
                </c:pt>
                <c:pt idx="8">
                  <c:v>27.5</c:v>
                </c:pt>
                <c:pt idx="9">
                  <c:v>28.4</c:v>
                </c:pt>
                <c:pt idx="10">
                  <c:v>32.800000000000004</c:v>
                </c:pt>
                <c:pt idx="11">
                  <c:v>38.200000000000003</c:v>
                </c:pt>
                <c:pt idx="12">
                  <c:v>31</c:v>
                </c:pt>
                <c:pt idx="13">
                  <c:v>28.9</c:v>
                </c:pt>
                <c:pt idx="14">
                  <c:v>27.5</c:v>
                </c:pt>
                <c:pt idx="15">
                  <c:v>28.6</c:v>
                </c:pt>
                <c:pt idx="16">
                  <c:v>30.6</c:v>
                </c:pt>
                <c:pt idx="17">
                  <c:v>36</c:v>
                </c:pt>
                <c:pt idx="18">
                  <c:v>39</c:v>
                </c:pt>
                <c:pt idx="19">
                  <c:v>42.4</c:v>
                </c:pt>
                <c:pt idx="20">
                  <c:v>45.6</c:v>
                </c:pt>
                <c:pt idx="21">
                  <c:v>49.3</c:v>
                </c:pt>
                <c:pt idx="22">
                  <c:v>52.2</c:v>
                </c:pt>
                <c:pt idx="23">
                  <c:v>55</c:v>
                </c:pt>
                <c:pt idx="24">
                  <c:v>58.6</c:v>
                </c:pt>
                <c:pt idx="25">
                  <c:v>60.7</c:v>
                </c:pt>
                <c:pt idx="26">
                  <c:v>62.9</c:v>
                </c:pt>
                <c:pt idx="27">
                  <c:v>64.599999999999994</c:v>
                </c:pt>
                <c:pt idx="28">
                  <c:v>65.900000000000006</c:v>
                </c:pt>
                <c:pt idx="29">
                  <c:v>66.5</c:v>
                </c:pt>
                <c:pt idx="30">
                  <c:v>66.900000000000006</c:v>
                </c:pt>
                <c:pt idx="31">
                  <c:v>67</c:v>
                </c:pt>
                <c:pt idx="32">
                  <c:v>66.5</c:v>
                </c:pt>
                <c:pt idx="33">
                  <c:v>66.400000000000006</c:v>
                </c:pt>
                <c:pt idx="34">
                  <c:v>65.7</c:v>
                </c:pt>
                <c:pt idx="35">
                  <c:v>65.2</c:v>
                </c:pt>
                <c:pt idx="36">
                  <c:v>64.8</c:v>
                </c:pt>
                <c:pt idx="37">
                  <c:v>65.099999999999994</c:v>
                </c:pt>
                <c:pt idx="38">
                  <c:v>64.8</c:v>
                </c:pt>
                <c:pt idx="39">
                  <c:v>64.5</c:v>
                </c:pt>
                <c:pt idx="40">
                  <c:v>63.9</c:v>
                </c:pt>
                <c:pt idx="41">
                  <c:v>63.4</c:v>
                </c:pt>
                <c:pt idx="42">
                  <c:v>63.1</c:v>
                </c:pt>
                <c:pt idx="43">
                  <c:v>62.4</c:v>
                </c:pt>
                <c:pt idx="44">
                  <c:v>61.7</c:v>
                </c:pt>
                <c:pt idx="45">
                  <c:v>61.2</c:v>
                </c:pt>
                <c:pt idx="46">
                  <c:v>60.6</c:v>
                </c:pt>
                <c:pt idx="47">
                  <c:v>60.4</c:v>
                </c:pt>
                <c:pt idx="48">
                  <c:v>60</c:v>
                </c:pt>
                <c:pt idx="49">
                  <c:v>59.6</c:v>
                </c:pt>
                <c:pt idx="50">
                  <c:v>59.3</c:v>
                </c:pt>
                <c:pt idx="51">
                  <c:v>58.6</c:v>
                </c:pt>
                <c:pt idx="52">
                  <c:v>58.1</c:v>
                </c:pt>
                <c:pt idx="53">
                  <c:v>57.8</c:v>
                </c:pt>
                <c:pt idx="54">
                  <c:v>57.3</c:v>
                </c:pt>
                <c:pt idx="55">
                  <c:v>56.9</c:v>
                </c:pt>
                <c:pt idx="56">
                  <c:v>56.2</c:v>
                </c:pt>
                <c:pt idx="57">
                  <c:v>55.6</c:v>
                </c:pt>
                <c:pt idx="58">
                  <c:v>55.3</c:v>
                </c:pt>
                <c:pt idx="59">
                  <c:v>55</c:v>
                </c:pt>
                <c:pt idx="60">
                  <c:v>54.5</c:v>
                </c:pt>
                <c:pt idx="61">
                  <c:v>53.9</c:v>
                </c:pt>
                <c:pt idx="62">
                  <c:v>54.3</c:v>
                </c:pt>
                <c:pt idx="63">
                  <c:v>53.7</c:v>
                </c:pt>
                <c:pt idx="64">
                  <c:v>53.3</c:v>
                </c:pt>
                <c:pt idx="65">
                  <c:v>52.9</c:v>
                </c:pt>
                <c:pt idx="66">
                  <c:v>52.7</c:v>
                </c:pt>
                <c:pt idx="67">
                  <c:v>52.4</c:v>
                </c:pt>
                <c:pt idx="68">
                  <c:v>51.8</c:v>
                </c:pt>
                <c:pt idx="69">
                  <c:v>51.3</c:v>
                </c:pt>
                <c:pt idx="70">
                  <c:v>51.1</c:v>
                </c:pt>
                <c:pt idx="71">
                  <c:v>50</c:v>
                </c:pt>
                <c:pt idx="72">
                  <c:v>49.5</c:v>
                </c:pt>
                <c:pt idx="73">
                  <c:v>50.2</c:v>
                </c:pt>
                <c:pt idx="74">
                  <c:v>50.2</c:v>
                </c:pt>
                <c:pt idx="75">
                  <c:v>49.6</c:v>
                </c:pt>
                <c:pt idx="76">
                  <c:v>49.4</c:v>
                </c:pt>
                <c:pt idx="77">
                  <c:v>49.1</c:v>
                </c:pt>
                <c:pt idx="78">
                  <c:v>48.9</c:v>
                </c:pt>
                <c:pt idx="79">
                  <c:v>48.6</c:v>
                </c:pt>
                <c:pt idx="80">
                  <c:v>48</c:v>
                </c:pt>
                <c:pt idx="81">
                  <c:v>47.7</c:v>
                </c:pt>
                <c:pt idx="82">
                  <c:v>47.2</c:v>
                </c:pt>
                <c:pt idx="83">
                  <c:v>46.2</c:v>
                </c:pt>
                <c:pt idx="84">
                  <c:v>46</c:v>
                </c:pt>
                <c:pt idx="85">
                  <c:v>46.3</c:v>
                </c:pt>
                <c:pt idx="86">
                  <c:v>47</c:v>
                </c:pt>
                <c:pt idx="87">
                  <c:v>46.3</c:v>
                </c:pt>
                <c:pt idx="88">
                  <c:v>46.1</c:v>
                </c:pt>
                <c:pt idx="89">
                  <c:v>45.8</c:v>
                </c:pt>
                <c:pt idx="90">
                  <c:v>45.7</c:v>
                </c:pt>
                <c:pt idx="91">
                  <c:v>45.5</c:v>
                </c:pt>
                <c:pt idx="92">
                  <c:v>45.1</c:v>
                </c:pt>
                <c:pt idx="93">
                  <c:v>44.7</c:v>
                </c:pt>
                <c:pt idx="94">
                  <c:v>44.3</c:v>
                </c:pt>
                <c:pt idx="95">
                  <c:v>43.2</c:v>
                </c:pt>
              </c:numCache>
            </c:numRef>
          </c:yVal>
          <c:smooth val="1"/>
        </c:ser>
        <c:ser>
          <c:idx val="0"/>
          <c:order val="1"/>
          <c:tx>
            <c:strRef>
              <c:f>'Quadruple Blend'!$B$2</c:f>
              <c:strCache>
                <c:ptCount val="1"/>
                <c:pt idx="0">
                  <c:v>DL-42-T1</c:v>
                </c:pt>
              </c:strCache>
            </c:strRef>
          </c:tx>
          <c:dLbls>
            <c:dLbl>
              <c:idx val="30"/>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'Quadruple Blend'!$A$5:$A$100</c:f>
              <c:numCache>
                <c:formatCode>0.00</c:formatCode>
                <c:ptCount val="9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128</c:v>
                </c:pt>
                <c:pt idx="64">
                  <c:v>130</c:v>
                </c:pt>
                <c:pt idx="65">
                  <c:v>132</c:v>
                </c:pt>
                <c:pt idx="66">
                  <c:v>134</c:v>
                </c:pt>
                <c:pt idx="67">
                  <c:v>136</c:v>
                </c:pt>
                <c:pt idx="68">
                  <c:v>138</c:v>
                </c:pt>
                <c:pt idx="69">
                  <c:v>140</c:v>
                </c:pt>
                <c:pt idx="70">
                  <c:v>142</c:v>
                </c:pt>
                <c:pt idx="71">
                  <c:v>144</c:v>
                </c:pt>
                <c:pt idx="72">
                  <c:v>146</c:v>
                </c:pt>
                <c:pt idx="73">
                  <c:v>148</c:v>
                </c:pt>
                <c:pt idx="74">
                  <c:v>150</c:v>
                </c:pt>
                <c:pt idx="75">
                  <c:v>152</c:v>
                </c:pt>
                <c:pt idx="76">
                  <c:v>154</c:v>
                </c:pt>
                <c:pt idx="77">
                  <c:v>156</c:v>
                </c:pt>
                <c:pt idx="78">
                  <c:v>158</c:v>
                </c:pt>
                <c:pt idx="79">
                  <c:v>160</c:v>
                </c:pt>
                <c:pt idx="80">
                  <c:v>162</c:v>
                </c:pt>
                <c:pt idx="81">
                  <c:v>164</c:v>
                </c:pt>
                <c:pt idx="82">
                  <c:v>166</c:v>
                </c:pt>
                <c:pt idx="83">
                  <c:v>168</c:v>
                </c:pt>
                <c:pt idx="84">
                  <c:v>170</c:v>
                </c:pt>
                <c:pt idx="85">
                  <c:v>172</c:v>
                </c:pt>
                <c:pt idx="86">
                  <c:v>174</c:v>
                </c:pt>
                <c:pt idx="87">
                  <c:v>176</c:v>
                </c:pt>
                <c:pt idx="88">
                  <c:v>178</c:v>
                </c:pt>
                <c:pt idx="89">
                  <c:v>180</c:v>
                </c:pt>
                <c:pt idx="90">
                  <c:v>182</c:v>
                </c:pt>
                <c:pt idx="91">
                  <c:v>184</c:v>
                </c:pt>
                <c:pt idx="92">
                  <c:v>186</c:v>
                </c:pt>
                <c:pt idx="93">
                  <c:v>188</c:v>
                </c:pt>
                <c:pt idx="94">
                  <c:v>190</c:v>
                </c:pt>
                <c:pt idx="95">
                  <c:v>192</c:v>
                </c:pt>
              </c:numCache>
            </c:numRef>
          </c:xVal>
          <c:yVal>
            <c:numRef>
              <c:f>'Quadruple Blend'!$B$5:$B$100</c:f>
              <c:numCache>
                <c:formatCode>0.0</c:formatCode>
                <c:ptCount val="96"/>
                <c:pt idx="0">
                  <c:v>30.5</c:v>
                </c:pt>
                <c:pt idx="1">
                  <c:v>29</c:v>
                </c:pt>
                <c:pt idx="2">
                  <c:v>28.1</c:v>
                </c:pt>
                <c:pt idx="3">
                  <c:v>28</c:v>
                </c:pt>
                <c:pt idx="4">
                  <c:v>27.3</c:v>
                </c:pt>
                <c:pt idx="5">
                  <c:v>26.5</c:v>
                </c:pt>
                <c:pt idx="6">
                  <c:v>26</c:v>
                </c:pt>
                <c:pt idx="7">
                  <c:v>26.7</c:v>
                </c:pt>
                <c:pt idx="8">
                  <c:v>27.7</c:v>
                </c:pt>
                <c:pt idx="9">
                  <c:v>28.4</c:v>
                </c:pt>
                <c:pt idx="10">
                  <c:v>31.1</c:v>
                </c:pt>
                <c:pt idx="11">
                  <c:v>33.1</c:v>
                </c:pt>
                <c:pt idx="12">
                  <c:v>30</c:v>
                </c:pt>
                <c:pt idx="13">
                  <c:v>29.3</c:v>
                </c:pt>
                <c:pt idx="14">
                  <c:v>27.9</c:v>
                </c:pt>
                <c:pt idx="15">
                  <c:v>28.2</c:v>
                </c:pt>
                <c:pt idx="16">
                  <c:v>29.6</c:v>
                </c:pt>
                <c:pt idx="17">
                  <c:v>34</c:v>
                </c:pt>
                <c:pt idx="18">
                  <c:v>36.700000000000003</c:v>
                </c:pt>
                <c:pt idx="19">
                  <c:v>39.9</c:v>
                </c:pt>
                <c:pt idx="20">
                  <c:v>42.9</c:v>
                </c:pt>
                <c:pt idx="21">
                  <c:v>46.2</c:v>
                </c:pt>
                <c:pt idx="22">
                  <c:v>47.9</c:v>
                </c:pt>
                <c:pt idx="23">
                  <c:v>50.4</c:v>
                </c:pt>
                <c:pt idx="24">
                  <c:v>54.3</c:v>
                </c:pt>
                <c:pt idx="25">
                  <c:v>55.8</c:v>
                </c:pt>
                <c:pt idx="26">
                  <c:v>57.4</c:v>
                </c:pt>
                <c:pt idx="27">
                  <c:v>59.2</c:v>
                </c:pt>
                <c:pt idx="28">
                  <c:v>60.9</c:v>
                </c:pt>
                <c:pt idx="29">
                  <c:v>62.2</c:v>
                </c:pt>
                <c:pt idx="30">
                  <c:v>63.1</c:v>
                </c:pt>
                <c:pt idx="31">
                  <c:v>63.4</c:v>
                </c:pt>
                <c:pt idx="32">
                  <c:v>63.2</c:v>
                </c:pt>
                <c:pt idx="33">
                  <c:v>63.1</c:v>
                </c:pt>
                <c:pt idx="34">
                  <c:v>62.3</c:v>
                </c:pt>
                <c:pt idx="35">
                  <c:v>62.1</c:v>
                </c:pt>
                <c:pt idx="36">
                  <c:v>61.8</c:v>
                </c:pt>
                <c:pt idx="37">
                  <c:v>62.2</c:v>
                </c:pt>
                <c:pt idx="38">
                  <c:v>62.1</c:v>
                </c:pt>
                <c:pt idx="39">
                  <c:v>62.1</c:v>
                </c:pt>
                <c:pt idx="40">
                  <c:v>61.7</c:v>
                </c:pt>
                <c:pt idx="41">
                  <c:v>61.3</c:v>
                </c:pt>
                <c:pt idx="42">
                  <c:v>61.1</c:v>
                </c:pt>
                <c:pt idx="43">
                  <c:v>60.7</c:v>
                </c:pt>
                <c:pt idx="44">
                  <c:v>60.2</c:v>
                </c:pt>
                <c:pt idx="45">
                  <c:v>59.9</c:v>
                </c:pt>
                <c:pt idx="46">
                  <c:v>59.4</c:v>
                </c:pt>
                <c:pt idx="47">
                  <c:v>59.2</c:v>
                </c:pt>
                <c:pt idx="48">
                  <c:v>59</c:v>
                </c:pt>
                <c:pt idx="49">
                  <c:v>58.9</c:v>
                </c:pt>
                <c:pt idx="50">
                  <c:v>58.4</c:v>
                </c:pt>
                <c:pt idx="51">
                  <c:v>57.8</c:v>
                </c:pt>
                <c:pt idx="52">
                  <c:v>57.3</c:v>
                </c:pt>
                <c:pt idx="53">
                  <c:v>57</c:v>
                </c:pt>
                <c:pt idx="54">
                  <c:v>56.9</c:v>
                </c:pt>
                <c:pt idx="55">
                  <c:v>56.5</c:v>
                </c:pt>
                <c:pt idx="56">
                  <c:v>55.8</c:v>
                </c:pt>
                <c:pt idx="57">
                  <c:v>55.3</c:v>
                </c:pt>
                <c:pt idx="58">
                  <c:v>54.9</c:v>
                </c:pt>
                <c:pt idx="59">
                  <c:v>54.5</c:v>
                </c:pt>
                <c:pt idx="60">
                  <c:v>54.2</c:v>
                </c:pt>
                <c:pt idx="61">
                  <c:v>54.3</c:v>
                </c:pt>
                <c:pt idx="62">
                  <c:v>54.3</c:v>
                </c:pt>
                <c:pt idx="63">
                  <c:v>53.7</c:v>
                </c:pt>
                <c:pt idx="64">
                  <c:v>53.2</c:v>
                </c:pt>
                <c:pt idx="65">
                  <c:v>52.9</c:v>
                </c:pt>
                <c:pt idx="66">
                  <c:v>52.5</c:v>
                </c:pt>
                <c:pt idx="67">
                  <c:v>52.3</c:v>
                </c:pt>
                <c:pt idx="68">
                  <c:v>51.8</c:v>
                </c:pt>
                <c:pt idx="69">
                  <c:v>51.3</c:v>
                </c:pt>
                <c:pt idx="70">
                  <c:v>51.1</c:v>
                </c:pt>
                <c:pt idx="71">
                  <c:v>50.5</c:v>
                </c:pt>
                <c:pt idx="72">
                  <c:v>50.1</c:v>
                </c:pt>
                <c:pt idx="73">
                  <c:v>50.9</c:v>
                </c:pt>
                <c:pt idx="74">
                  <c:v>50.4</c:v>
                </c:pt>
                <c:pt idx="75">
                  <c:v>49.7</c:v>
                </c:pt>
                <c:pt idx="76">
                  <c:v>49.4</c:v>
                </c:pt>
                <c:pt idx="77">
                  <c:v>49.3</c:v>
                </c:pt>
                <c:pt idx="78">
                  <c:v>49</c:v>
                </c:pt>
                <c:pt idx="79">
                  <c:v>48.7</c:v>
                </c:pt>
                <c:pt idx="80">
                  <c:v>48</c:v>
                </c:pt>
                <c:pt idx="81">
                  <c:v>47.7</c:v>
                </c:pt>
                <c:pt idx="82">
                  <c:v>47.4</c:v>
                </c:pt>
                <c:pt idx="83">
                  <c:v>46.8</c:v>
                </c:pt>
                <c:pt idx="84">
                  <c:v>46.8</c:v>
                </c:pt>
                <c:pt idx="85">
                  <c:v>47</c:v>
                </c:pt>
                <c:pt idx="86">
                  <c:v>47.1</c:v>
                </c:pt>
                <c:pt idx="87">
                  <c:v>46.6</c:v>
                </c:pt>
                <c:pt idx="88">
                  <c:v>46.2</c:v>
                </c:pt>
                <c:pt idx="89">
                  <c:v>46</c:v>
                </c:pt>
                <c:pt idx="90">
                  <c:v>45.7</c:v>
                </c:pt>
                <c:pt idx="91">
                  <c:v>45.4</c:v>
                </c:pt>
                <c:pt idx="92">
                  <c:v>45.1</c:v>
                </c:pt>
                <c:pt idx="93">
                  <c:v>44.8</c:v>
                </c:pt>
                <c:pt idx="94">
                  <c:v>44.5</c:v>
                </c:pt>
                <c:pt idx="95">
                  <c:v>43.9</c:v>
                </c:pt>
              </c:numCache>
            </c:numRef>
          </c:yVal>
          <c:smooth val="1"/>
        </c:ser>
        <c:ser>
          <c:idx val="2"/>
          <c:order val="2"/>
          <c:tx>
            <c:strRef>
              <c:f>'Quadruple Blend'!$D$2</c:f>
              <c:strCache>
                <c:ptCount val="1"/>
                <c:pt idx="0">
                  <c:v>DL-42-T3</c:v>
                </c:pt>
              </c:strCache>
            </c:strRef>
          </c:tx>
          <c:dLbls>
            <c:dLbl>
              <c:idx val="31"/>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'Quadruple Blend'!$A$5:$A$100</c:f>
              <c:numCache>
                <c:formatCode>0.00</c:formatCode>
                <c:ptCount val="9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128</c:v>
                </c:pt>
                <c:pt idx="64">
                  <c:v>130</c:v>
                </c:pt>
                <c:pt idx="65">
                  <c:v>132</c:v>
                </c:pt>
                <c:pt idx="66">
                  <c:v>134</c:v>
                </c:pt>
                <c:pt idx="67">
                  <c:v>136</c:v>
                </c:pt>
                <c:pt idx="68">
                  <c:v>138</c:v>
                </c:pt>
                <c:pt idx="69">
                  <c:v>140</c:v>
                </c:pt>
                <c:pt idx="70">
                  <c:v>142</c:v>
                </c:pt>
                <c:pt idx="71">
                  <c:v>144</c:v>
                </c:pt>
                <c:pt idx="72">
                  <c:v>146</c:v>
                </c:pt>
                <c:pt idx="73">
                  <c:v>148</c:v>
                </c:pt>
                <c:pt idx="74">
                  <c:v>150</c:v>
                </c:pt>
                <c:pt idx="75">
                  <c:v>152</c:v>
                </c:pt>
                <c:pt idx="76">
                  <c:v>154</c:v>
                </c:pt>
                <c:pt idx="77">
                  <c:v>156</c:v>
                </c:pt>
                <c:pt idx="78">
                  <c:v>158</c:v>
                </c:pt>
                <c:pt idx="79">
                  <c:v>160</c:v>
                </c:pt>
                <c:pt idx="80">
                  <c:v>162</c:v>
                </c:pt>
                <c:pt idx="81">
                  <c:v>164</c:v>
                </c:pt>
                <c:pt idx="82">
                  <c:v>166</c:v>
                </c:pt>
                <c:pt idx="83">
                  <c:v>168</c:v>
                </c:pt>
                <c:pt idx="84">
                  <c:v>170</c:v>
                </c:pt>
                <c:pt idx="85">
                  <c:v>172</c:v>
                </c:pt>
                <c:pt idx="86">
                  <c:v>174</c:v>
                </c:pt>
                <c:pt idx="87">
                  <c:v>176</c:v>
                </c:pt>
                <c:pt idx="88">
                  <c:v>178</c:v>
                </c:pt>
                <c:pt idx="89">
                  <c:v>180</c:v>
                </c:pt>
                <c:pt idx="90">
                  <c:v>182</c:v>
                </c:pt>
                <c:pt idx="91">
                  <c:v>184</c:v>
                </c:pt>
                <c:pt idx="92">
                  <c:v>186</c:v>
                </c:pt>
                <c:pt idx="93">
                  <c:v>188</c:v>
                </c:pt>
                <c:pt idx="94">
                  <c:v>190</c:v>
                </c:pt>
                <c:pt idx="95">
                  <c:v>192</c:v>
                </c:pt>
              </c:numCache>
            </c:numRef>
          </c:xVal>
          <c:yVal>
            <c:numRef>
              <c:f>'Quadruple Blend'!$D$5:$D$100</c:f>
              <c:numCache>
                <c:formatCode>0.0</c:formatCode>
                <c:ptCount val="96"/>
                <c:pt idx="0">
                  <c:v>29.4</c:v>
                </c:pt>
                <c:pt idx="1">
                  <c:v>28.9</c:v>
                </c:pt>
                <c:pt idx="2">
                  <c:v>27.9</c:v>
                </c:pt>
                <c:pt idx="3">
                  <c:v>27.9</c:v>
                </c:pt>
                <c:pt idx="4">
                  <c:v>27</c:v>
                </c:pt>
                <c:pt idx="5">
                  <c:v>26.2</c:v>
                </c:pt>
                <c:pt idx="6">
                  <c:v>25.7</c:v>
                </c:pt>
                <c:pt idx="7">
                  <c:v>26.5</c:v>
                </c:pt>
                <c:pt idx="8">
                  <c:v>27.5</c:v>
                </c:pt>
                <c:pt idx="9">
                  <c:v>28.2</c:v>
                </c:pt>
                <c:pt idx="10">
                  <c:v>29.2</c:v>
                </c:pt>
                <c:pt idx="11">
                  <c:v>32.4</c:v>
                </c:pt>
                <c:pt idx="12">
                  <c:v>29.4</c:v>
                </c:pt>
                <c:pt idx="13">
                  <c:v>29</c:v>
                </c:pt>
                <c:pt idx="14">
                  <c:v>27.8</c:v>
                </c:pt>
                <c:pt idx="15">
                  <c:v>28.2</c:v>
                </c:pt>
                <c:pt idx="16">
                  <c:v>29.7</c:v>
                </c:pt>
                <c:pt idx="17">
                  <c:v>34.200000000000003</c:v>
                </c:pt>
                <c:pt idx="18">
                  <c:v>36.5</c:v>
                </c:pt>
                <c:pt idx="19">
                  <c:v>39.1</c:v>
                </c:pt>
                <c:pt idx="20">
                  <c:v>41</c:v>
                </c:pt>
                <c:pt idx="21">
                  <c:v>43.4</c:v>
                </c:pt>
                <c:pt idx="22">
                  <c:v>44.4</c:v>
                </c:pt>
                <c:pt idx="23">
                  <c:v>46.2</c:v>
                </c:pt>
                <c:pt idx="24">
                  <c:v>49</c:v>
                </c:pt>
                <c:pt idx="25">
                  <c:v>48.2</c:v>
                </c:pt>
                <c:pt idx="26">
                  <c:v>49.4</c:v>
                </c:pt>
                <c:pt idx="27">
                  <c:v>51</c:v>
                </c:pt>
                <c:pt idx="28">
                  <c:v>52.7</c:v>
                </c:pt>
                <c:pt idx="29">
                  <c:v>54</c:v>
                </c:pt>
                <c:pt idx="30">
                  <c:v>55.2</c:v>
                </c:pt>
                <c:pt idx="31">
                  <c:v>56.3</c:v>
                </c:pt>
                <c:pt idx="32">
                  <c:v>56.4</c:v>
                </c:pt>
                <c:pt idx="33">
                  <c:v>56.6</c:v>
                </c:pt>
                <c:pt idx="34">
                  <c:v>55.9</c:v>
                </c:pt>
                <c:pt idx="35">
                  <c:v>56.1</c:v>
                </c:pt>
                <c:pt idx="36">
                  <c:v>55.6</c:v>
                </c:pt>
                <c:pt idx="37">
                  <c:v>56</c:v>
                </c:pt>
                <c:pt idx="38">
                  <c:v>56.4</c:v>
                </c:pt>
                <c:pt idx="39">
                  <c:v>56.7</c:v>
                </c:pt>
                <c:pt idx="40">
                  <c:v>56.5</c:v>
                </c:pt>
                <c:pt idx="41">
                  <c:v>56.5</c:v>
                </c:pt>
                <c:pt idx="42">
                  <c:v>56.5</c:v>
                </c:pt>
                <c:pt idx="43">
                  <c:v>56.4</c:v>
                </c:pt>
                <c:pt idx="44">
                  <c:v>56.1</c:v>
                </c:pt>
                <c:pt idx="45">
                  <c:v>55.8</c:v>
                </c:pt>
                <c:pt idx="46">
                  <c:v>55.4</c:v>
                </c:pt>
                <c:pt idx="47">
                  <c:v>55.4</c:v>
                </c:pt>
                <c:pt idx="48">
                  <c:v>55.3</c:v>
                </c:pt>
                <c:pt idx="49">
                  <c:v>55.3</c:v>
                </c:pt>
                <c:pt idx="50">
                  <c:v>55.5</c:v>
                </c:pt>
                <c:pt idx="51">
                  <c:v>55.1</c:v>
                </c:pt>
                <c:pt idx="52">
                  <c:v>54.9</c:v>
                </c:pt>
                <c:pt idx="53">
                  <c:v>54.7</c:v>
                </c:pt>
                <c:pt idx="54">
                  <c:v>54.5</c:v>
                </c:pt>
                <c:pt idx="55">
                  <c:v>54.1</c:v>
                </c:pt>
                <c:pt idx="56">
                  <c:v>53.5</c:v>
                </c:pt>
                <c:pt idx="57">
                  <c:v>53</c:v>
                </c:pt>
                <c:pt idx="58">
                  <c:v>52.5</c:v>
                </c:pt>
                <c:pt idx="59">
                  <c:v>52.2</c:v>
                </c:pt>
                <c:pt idx="60">
                  <c:v>51.8</c:v>
                </c:pt>
                <c:pt idx="61">
                  <c:v>51.5</c:v>
                </c:pt>
                <c:pt idx="62">
                  <c:v>52.8</c:v>
                </c:pt>
                <c:pt idx="63">
                  <c:v>52.2</c:v>
                </c:pt>
                <c:pt idx="64">
                  <c:v>51.9</c:v>
                </c:pt>
                <c:pt idx="65">
                  <c:v>51.6</c:v>
                </c:pt>
                <c:pt idx="66">
                  <c:v>51.1</c:v>
                </c:pt>
                <c:pt idx="67">
                  <c:v>51</c:v>
                </c:pt>
                <c:pt idx="68">
                  <c:v>50.3</c:v>
                </c:pt>
                <c:pt idx="69">
                  <c:v>49.8</c:v>
                </c:pt>
                <c:pt idx="70">
                  <c:v>49.4</c:v>
                </c:pt>
                <c:pt idx="71">
                  <c:v>48.5</c:v>
                </c:pt>
                <c:pt idx="72">
                  <c:v>47.4</c:v>
                </c:pt>
                <c:pt idx="73">
                  <c:v>48.4</c:v>
                </c:pt>
                <c:pt idx="74">
                  <c:v>49.3</c:v>
                </c:pt>
                <c:pt idx="75">
                  <c:v>48.8</c:v>
                </c:pt>
                <c:pt idx="76">
                  <c:v>48.4</c:v>
                </c:pt>
                <c:pt idx="77">
                  <c:v>48.2</c:v>
                </c:pt>
                <c:pt idx="78">
                  <c:v>48</c:v>
                </c:pt>
                <c:pt idx="79">
                  <c:v>47.7</c:v>
                </c:pt>
                <c:pt idx="80">
                  <c:v>47.1</c:v>
                </c:pt>
                <c:pt idx="81">
                  <c:v>46.7</c:v>
                </c:pt>
                <c:pt idx="82">
                  <c:v>46.2</c:v>
                </c:pt>
                <c:pt idx="83">
                  <c:v>45.1</c:v>
                </c:pt>
                <c:pt idx="84">
                  <c:v>44.9</c:v>
                </c:pt>
                <c:pt idx="85">
                  <c:v>45.4</c:v>
                </c:pt>
                <c:pt idx="86">
                  <c:v>46.3</c:v>
                </c:pt>
                <c:pt idx="87">
                  <c:v>45.9</c:v>
                </c:pt>
                <c:pt idx="88">
                  <c:v>45.5</c:v>
                </c:pt>
                <c:pt idx="89">
                  <c:v>45.4</c:v>
                </c:pt>
                <c:pt idx="90">
                  <c:v>45</c:v>
                </c:pt>
                <c:pt idx="91">
                  <c:v>44.9</c:v>
                </c:pt>
                <c:pt idx="92">
                  <c:v>44.3</c:v>
                </c:pt>
                <c:pt idx="93">
                  <c:v>44</c:v>
                </c:pt>
                <c:pt idx="94">
                  <c:v>43.6</c:v>
                </c:pt>
                <c:pt idx="95">
                  <c:v>42.7</c:v>
                </c:pt>
              </c:numCache>
            </c:numRef>
          </c:yVal>
          <c:smooth val="1"/>
        </c:ser>
        <c:ser>
          <c:idx val="3"/>
          <c:order val="3"/>
          <c:tx>
            <c:strRef>
              <c:f>'Quadruple Blend'!$E$3</c:f>
              <c:strCache>
                <c:ptCount val="1"/>
                <c:pt idx="0">
                  <c:v>AMBIENT</c:v>
                </c:pt>
              </c:strCache>
            </c:strRef>
          </c:tx>
          <c:dLbls>
            <c:dLbl>
              <c:idx val="23"/>
              <c:layout>
                <c:manualLayout>
                  <c:x val="0"/>
                  <c:y val="-3.50877300694478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5"/>
              <c:layout>
                <c:manualLayout>
                  <c:x val="-2.7363184079602001E-2"/>
                  <c:y val="-7.01754601388958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'Quadruple Blend'!$A$5:$A$100</c:f>
              <c:numCache>
                <c:formatCode>0.00</c:formatCode>
                <c:ptCount val="9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128</c:v>
                </c:pt>
                <c:pt idx="64">
                  <c:v>130</c:v>
                </c:pt>
                <c:pt idx="65">
                  <c:v>132</c:v>
                </c:pt>
                <c:pt idx="66">
                  <c:v>134</c:v>
                </c:pt>
                <c:pt idx="67">
                  <c:v>136</c:v>
                </c:pt>
                <c:pt idx="68">
                  <c:v>138</c:v>
                </c:pt>
                <c:pt idx="69">
                  <c:v>140</c:v>
                </c:pt>
                <c:pt idx="70">
                  <c:v>142</c:v>
                </c:pt>
                <c:pt idx="71">
                  <c:v>144</c:v>
                </c:pt>
                <c:pt idx="72">
                  <c:v>146</c:v>
                </c:pt>
                <c:pt idx="73">
                  <c:v>148</c:v>
                </c:pt>
                <c:pt idx="74">
                  <c:v>150</c:v>
                </c:pt>
                <c:pt idx="75">
                  <c:v>152</c:v>
                </c:pt>
                <c:pt idx="76">
                  <c:v>154</c:v>
                </c:pt>
                <c:pt idx="77">
                  <c:v>156</c:v>
                </c:pt>
                <c:pt idx="78">
                  <c:v>158</c:v>
                </c:pt>
                <c:pt idx="79">
                  <c:v>160</c:v>
                </c:pt>
                <c:pt idx="80">
                  <c:v>162</c:v>
                </c:pt>
                <c:pt idx="81">
                  <c:v>164</c:v>
                </c:pt>
                <c:pt idx="82">
                  <c:v>166</c:v>
                </c:pt>
                <c:pt idx="83">
                  <c:v>168</c:v>
                </c:pt>
                <c:pt idx="84">
                  <c:v>170</c:v>
                </c:pt>
                <c:pt idx="85">
                  <c:v>172</c:v>
                </c:pt>
                <c:pt idx="86">
                  <c:v>174</c:v>
                </c:pt>
                <c:pt idx="87">
                  <c:v>176</c:v>
                </c:pt>
                <c:pt idx="88">
                  <c:v>178</c:v>
                </c:pt>
                <c:pt idx="89">
                  <c:v>180</c:v>
                </c:pt>
                <c:pt idx="90">
                  <c:v>182</c:v>
                </c:pt>
                <c:pt idx="91">
                  <c:v>184</c:v>
                </c:pt>
                <c:pt idx="92">
                  <c:v>186</c:v>
                </c:pt>
                <c:pt idx="93">
                  <c:v>188</c:v>
                </c:pt>
                <c:pt idx="94">
                  <c:v>190</c:v>
                </c:pt>
                <c:pt idx="95">
                  <c:v>192</c:v>
                </c:pt>
              </c:numCache>
            </c:numRef>
          </c:xVal>
          <c:yVal>
            <c:numRef>
              <c:f>'Quadruple Blend'!$E$5:$E$100</c:f>
              <c:numCache>
                <c:formatCode>0.0</c:formatCode>
                <c:ptCount val="96"/>
                <c:pt idx="0">
                  <c:v>28.7</c:v>
                </c:pt>
                <c:pt idx="1">
                  <c:v>28.3</c:v>
                </c:pt>
                <c:pt idx="2">
                  <c:v>27.5</c:v>
                </c:pt>
                <c:pt idx="3">
                  <c:v>27.7</c:v>
                </c:pt>
                <c:pt idx="4">
                  <c:v>27</c:v>
                </c:pt>
                <c:pt idx="5">
                  <c:v>25.8</c:v>
                </c:pt>
                <c:pt idx="6">
                  <c:v>26.3</c:v>
                </c:pt>
                <c:pt idx="7">
                  <c:v>26.7</c:v>
                </c:pt>
                <c:pt idx="8">
                  <c:v>27.4</c:v>
                </c:pt>
                <c:pt idx="9">
                  <c:v>27.9</c:v>
                </c:pt>
                <c:pt idx="10">
                  <c:v>29.3</c:v>
                </c:pt>
                <c:pt idx="11">
                  <c:v>30.5</c:v>
                </c:pt>
                <c:pt idx="12">
                  <c:v>29.4</c:v>
                </c:pt>
                <c:pt idx="13">
                  <c:v>28.4</c:v>
                </c:pt>
                <c:pt idx="14">
                  <c:v>27.8</c:v>
                </c:pt>
                <c:pt idx="15">
                  <c:v>27.6</c:v>
                </c:pt>
                <c:pt idx="16">
                  <c:v>27.2</c:v>
                </c:pt>
                <c:pt idx="17">
                  <c:v>27.3</c:v>
                </c:pt>
                <c:pt idx="18">
                  <c:v>27.3</c:v>
                </c:pt>
                <c:pt idx="19">
                  <c:v>26.4</c:v>
                </c:pt>
                <c:pt idx="20">
                  <c:v>28.6</c:v>
                </c:pt>
                <c:pt idx="21">
                  <c:v>29</c:v>
                </c:pt>
                <c:pt idx="22">
                  <c:v>30.2</c:v>
                </c:pt>
                <c:pt idx="23">
                  <c:v>30.3</c:v>
                </c:pt>
                <c:pt idx="24">
                  <c:v>31.1</c:v>
                </c:pt>
                <c:pt idx="25">
                  <c:v>29.6</c:v>
                </c:pt>
                <c:pt idx="26">
                  <c:v>28.8</c:v>
                </c:pt>
                <c:pt idx="27">
                  <c:v>28.4</c:v>
                </c:pt>
                <c:pt idx="28">
                  <c:v>28.1</c:v>
                </c:pt>
                <c:pt idx="29">
                  <c:v>28.3</c:v>
                </c:pt>
                <c:pt idx="30">
                  <c:v>27.8</c:v>
                </c:pt>
                <c:pt idx="31">
                  <c:v>27.1</c:v>
                </c:pt>
                <c:pt idx="32">
                  <c:v>27.9</c:v>
                </c:pt>
                <c:pt idx="33">
                  <c:v>28.6</c:v>
                </c:pt>
                <c:pt idx="34">
                  <c:v>31.7</c:v>
                </c:pt>
                <c:pt idx="35">
                  <c:v>30.3</c:v>
                </c:pt>
                <c:pt idx="36">
                  <c:v>31</c:v>
                </c:pt>
                <c:pt idx="37">
                  <c:v>31.2</c:v>
                </c:pt>
                <c:pt idx="38">
                  <c:v>31.3</c:v>
                </c:pt>
                <c:pt idx="39">
                  <c:v>29.3</c:v>
                </c:pt>
                <c:pt idx="40">
                  <c:v>28.7</c:v>
                </c:pt>
                <c:pt idx="41">
                  <c:v>28.2</c:v>
                </c:pt>
                <c:pt idx="42">
                  <c:v>27.7</c:v>
                </c:pt>
                <c:pt idx="43">
                  <c:v>27.9</c:v>
                </c:pt>
                <c:pt idx="44">
                  <c:v>28.6</c:v>
                </c:pt>
                <c:pt idx="45">
                  <c:v>29.5</c:v>
                </c:pt>
                <c:pt idx="46">
                  <c:v>29.7</c:v>
                </c:pt>
                <c:pt idx="47">
                  <c:v>30.8</c:v>
                </c:pt>
                <c:pt idx="48">
                  <c:v>31.5</c:v>
                </c:pt>
                <c:pt idx="49">
                  <c:v>30.6</c:v>
                </c:pt>
                <c:pt idx="50">
                  <c:v>30.6</c:v>
                </c:pt>
                <c:pt idx="51">
                  <c:v>29.6</c:v>
                </c:pt>
                <c:pt idx="52">
                  <c:v>29</c:v>
                </c:pt>
                <c:pt idx="53">
                  <c:v>28.5</c:v>
                </c:pt>
                <c:pt idx="54">
                  <c:v>27.5</c:v>
                </c:pt>
                <c:pt idx="55">
                  <c:v>27.8</c:v>
                </c:pt>
                <c:pt idx="56">
                  <c:v>28</c:v>
                </c:pt>
                <c:pt idx="57">
                  <c:v>30.5</c:v>
                </c:pt>
                <c:pt idx="58">
                  <c:v>30.8</c:v>
                </c:pt>
                <c:pt idx="59">
                  <c:v>32.9</c:v>
                </c:pt>
                <c:pt idx="60">
                  <c:v>31.7</c:v>
                </c:pt>
                <c:pt idx="61">
                  <c:v>30.3</c:v>
                </c:pt>
                <c:pt idx="62">
                  <c:v>30.6</c:v>
                </c:pt>
                <c:pt idx="63">
                  <c:v>29.2</c:v>
                </c:pt>
                <c:pt idx="64">
                  <c:v>28.4</c:v>
                </c:pt>
                <c:pt idx="65">
                  <c:v>28.8</c:v>
                </c:pt>
                <c:pt idx="66">
                  <c:v>28</c:v>
                </c:pt>
                <c:pt idx="67">
                  <c:v>27.2</c:v>
                </c:pt>
                <c:pt idx="68">
                  <c:v>27.6</c:v>
                </c:pt>
                <c:pt idx="69">
                  <c:v>29.1</c:v>
                </c:pt>
                <c:pt idx="70">
                  <c:v>28.8</c:v>
                </c:pt>
                <c:pt idx="71">
                  <c:v>31.2</c:v>
                </c:pt>
                <c:pt idx="72">
                  <c:v>29.9</c:v>
                </c:pt>
                <c:pt idx="73">
                  <c:v>30.4</c:v>
                </c:pt>
                <c:pt idx="74">
                  <c:v>29.1</c:v>
                </c:pt>
                <c:pt idx="75">
                  <c:v>28.6</c:v>
                </c:pt>
                <c:pt idx="76">
                  <c:v>28.6</c:v>
                </c:pt>
                <c:pt idx="77">
                  <c:v>28.1</c:v>
                </c:pt>
                <c:pt idx="78">
                  <c:v>27.8</c:v>
                </c:pt>
                <c:pt idx="79">
                  <c:v>27.5</c:v>
                </c:pt>
                <c:pt idx="80">
                  <c:v>27.7</c:v>
                </c:pt>
                <c:pt idx="81">
                  <c:v>29</c:v>
                </c:pt>
                <c:pt idx="82">
                  <c:v>30.1</c:v>
                </c:pt>
                <c:pt idx="83">
                  <c:v>31.4</c:v>
                </c:pt>
                <c:pt idx="84">
                  <c:v>30</c:v>
                </c:pt>
                <c:pt idx="85">
                  <c:v>29.8</c:v>
                </c:pt>
                <c:pt idx="86">
                  <c:v>28.7</c:v>
                </c:pt>
                <c:pt idx="87">
                  <c:v>27.8</c:v>
                </c:pt>
                <c:pt idx="88">
                  <c:v>27.9</c:v>
                </c:pt>
                <c:pt idx="89">
                  <c:v>27.5</c:v>
                </c:pt>
                <c:pt idx="90">
                  <c:v>27.3</c:v>
                </c:pt>
                <c:pt idx="91">
                  <c:v>27.3</c:v>
                </c:pt>
                <c:pt idx="92">
                  <c:v>27.5</c:v>
                </c:pt>
                <c:pt idx="93">
                  <c:v>29.3</c:v>
                </c:pt>
                <c:pt idx="94">
                  <c:v>29.7</c:v>
                </c:pt>
                <c:pt idx="95">
                  <c:v>31.6</c:v>
                </c:pt>
              </c:numCache>
            </c:numRef>
          </c:yVal>
          <c:smooth val="1"/>
        </c:ser>
        <c:ser>
          <c:idx val="4"/>
          <c:order val="4"/>
          <c:tx>
            <c:strRef>
              <c:f>'Quadruple Blend'!$F$3</c:f>
              <c:strCache>
                <c:ptCount val="1"/>
                <c:pt idx="0">
                  <c:v>Differential</c:v>
                </c:pt>
              </c:strCache>
            </c:strRef>
          </c:tx>
          <c:dLbls>
            <c:dLbl>
              <c:idx val="11"/>
              <c:showLegendKey val="0"/>
              <c:showVal val="1"/>
              <c:showCatName val="0"/>
              <c:showSerName val="0"/>
              <c:showPercent val="0"/>
              <c:showBubbleSize val="0"/>
              <c:extLst>
                <c:ext xmlns:c15="http://schemas.microsoft.com/office/drawing/2012/chart" uri="{CE6537A1-D6FC-4f65-9D91-7224C49458BB}"/>
              </c:extLst>
            </c:dLbl>
            <c:dLbl>
              <c:idx val="22"/>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dLbl>
              <c:idx val="59"/>
              <c:showLegendKey val="0"/>
              <c:showVal val="1"/>
              <c:showCatName val="0"/>
              <c:showSerName val="0"/>
              <c:showPercent val="0"/>
              <c:showBubbleSize val="0"/>
              <c:extLst>
                <c:ext xmlns:c15="http://schemas.microsoft.com/office/drawing/2012/chart" uri="{CE6537A1-D6FC-4f65-9D91-7224C49458BB}"/>
              </c:extLst>
            </c:dLbl>
            <c:dLbl>
              <c:idx val="93"/>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'Quadruple Blend'!$A$5:$A$100</c:f>
              <c:numCache>
                <c:formatCode>0.00</c:formatCode>
                <c:ptCount val="9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128</c:v>
                </c:pt>
                <c:pt idx="64">
                  <c:v>130</c:v>
                </c:pt>
                <c:pt idx="65">
                  <c:v>132</c:v>
                </c:pt>
                <c:pt idx="66">
                  <c:v>134</c:v>
                </c:pt>
                <c:pt idx="67">
                  <c:v>136</c:v>
                </c:pt>
                <c:pt idx="68">
                  <c:v>138</c:v>
                </c:pt>
                <c:pt idx="69">
                  <c:v>140</c:v>
                </c:pt>
                <c:pt idx="70">
                  <c:v>142</c:v>
                </c:pt>
                <c:pt idx="71">
                  <c:v>144</c:v>
                </c:pt>
                <c:pt idx="72">
                  <c:v>146</c:v>
                </c:pt>
                <c:pt idx="73">
                  <c:v>148</c:v>
                </c:pt>
                <c:pt idx="74">
                  <c:v>150</c:v>
                </c:pt>
                <c:pt idx="75">
                  <c:v>152</c:v>
                </c:pt>
                <c:pt idx="76">
                  <c:v>154</c:v>
                </c:pt>
                <c:pt idx="77">
                  <c:v>156</c:v>
                </c:pt>
                <c:pt idx="78">
                  <c:v>158</c:v>
                </c:pt>
                <c:pt idx="79">
                  <c:v>160</c:v>
                </c:pt>
                <c:pt idx="80">
                  <c:v>162</c:v>
                </c:pt>
                <c:pt idx="81">
                  <c:v>164</c:v>
                </c:pt>
                <c:pt idx="82">
                  <c:v>166</c:v>
                </c:pt>
                <c:pt idx="83">
                  <c:v>168</c:v>
                </c:pt>
                <c:pt idx="84">
                  <c:v>170</c:v>
                </c:pt>
                <c:pt idx="85">
                  <c:v>172</c:v>
                </c:pt>
                <c:pt idx="86">
                  <c:v>174</c:v>
                </c:pt>
                <c:pt idx="87">
                  <c:v>176</c:v>
                </c:pt>
                <c:pt idx="88">
                  <c:v>178</c:v>
                </c:pt>
                <c:pt idx="89">
                  <c:v>180</c:v>
                </c:pt>
                <c:pt idx="90">
                  <c:v>182</c:v>
                </c:pt>
                <c:pt idx="91">
                  <c:v>184</c:v>
                </c:pt>
                <c:pt idx="92">
                  <c:v>186</c:v>
                </c:pt>
                <c:pt idx="93">
                  <c:v>188</c:v>
                </c:pt>
                <c:pt idx="94">
                  <c:v>190</c:v>
                </c:pt>
                <c:pt idx="95">
                  <c:v>192</c:v>
                </c:pt>
              </c:numCache>
            </c:numRef>
          </c:xVal>
          <c:yVal>
            <c:numRef>
              <c:f>'Quadruple Blend'!$F$5:$F$100</c:f>
              <c:numCache>
                <c:formatCode>0.0</c:formatCode>
                <c:ptCount val="96"/>
                <c:pt idx="0">
                  <c:v>0.2</c:v>
                </c:pt>
                <c:pt idx="1">
                  <c:v>0</c:v>
                </c:pt>
                <c:pt idx="2">
                  <c:v>-0.20000000000000284</c:v>
                </c:pt>
                <c:pt idx="3">
                  <c:v>-0.2</c:v>
                </c:pt>
                <c:pt idx="4">
                  <c:v>-0.10000000000000142</c:v>
                </c:pt>
                <c:pt idx="5">
                  <c:v>-0.30000000000000082</c:v>
                </c:pt>
                <c:pt idx="6">
                  <c:v>-0.30000000000000082</c:v>
                </c:pt>
                <c:pt idx="7">
                  <c:v>-0.2</c:v>
                </c:pt>
                <c:pt idx="8">
                  <c:v>-0.2</c:v>
                </c:pt>
                <c:pt idx="9">
                  <c:v>0</c:v>
                </c:pt>
                <c:pt idx="10">
                  <c:v>1.69999999999999</c:v>
                </c:pt>
                <c:pt idx="11">
                  <c:v>5.1000000000000005</c:v>
                </c:pt>
                <c:pt idx="12">
                  <c:v>1</c:v>
                </c:pt>
                <c:pt idx="13">
                  <c:v>-0.4000000000000023</c:v>
                </c:pt>
                <c:pt idx="14">
                  <c:v>-0.40000000000000008</c:v>
                </c:pt>
                <c:pt idx="15">
                  <c:v>0.4000000000000023</c:v>
                </c:pt>
                <c:pt idx="16">
                  <c:v>1</c:v>
                </c:pt>
                <c:pt idx="17">
                  <c:v>2</c:v>
                </c:pt>
                <c:pt idx="18">
                  <c:v>2.2999999999999972</c:v>
                </c:pt>
                <c:pt idx="19">
                  <c:v>2.5</c:v>
                </c:pt>
                <c:pt idx="20">
                  <c:v>2.7000000000000042</c:v>
                </c:pt>
                <c:pt idx="21">
                  <c:v>3.0999999999999943</c:v>
                </c:pt>
                <c:pt idx="22">
                  <c:v>4.3000000000000043</c:v>
                </c:pt>
                <c:pt idx="23">
                  <c:v>4.6000000000000005</c:v>
                </c:pt>
                <c:pt idx="24">
                  <c:v>4.3000000000000043</c:v>
                </c:pt>
                <c:pt idx="25">
                  <c:v>4.9000000000000083</c:v>
                </c:pt>
                <c:pt idx="26">
                  <c:v>5.5</c:v>
                </c:pt>
                <c:pt idx="27">
                  <c:v>5.3999999999999915</c:v>
                </c:pt>
                <c:pt idx="28">
                  <c:v>5.0000000000000071</c:v>
                </c:pt>
                <c:pt idx="29">
                  <c:v>4.2999999999999972</c:v>
                </c:pt>
                <c:pt idx="30">
                  <c:v>3.8000000000000043</c:v>
                </c:pt>
                <c:pt idx="31">
                  <c:v>3.6000000000000014</c:v>
                </c:pt>
                <c:pt idx="32">
                  <c:v>3.2999999999999972</c:v>
                </c:pt>
                <c:pt idx="33">
                  <c:v>3.3000000000000043</c:v>
                </c:pt>
                <c:pt idx="34">
                  <c:v>3.4000000000000057</c:v>
                </c:pt>
                <c:pt idx="35">
                  <c:v>3.1000000000000014</c:v>
                </c:pt>
                <c:pt idx="36">
                  <c:v>3</c:v>
                </c:pt>
                <c:pt idx="37">
                  <c:v>2.8999999999999799</c:v>
                </c:pt>
                <c:pt idx="38">
                  <c:v>2.6999999999999957</c:v>
                </c:pt>
                <c:pt idx="39">
                  <c:v>2.3999999999999977</c:v>
                </c:pt>
                <c:pt idx="40">
                  <c:v>2.1999999999999957</c:v>
                </c:pt>
                <c:pt idx="41">
                  <c:v>2.1000000000000014</c:v>
                </c:pt>
                <c:pt idx="42">
                  <c:v>2</c:v>
                </c:pt>
                <c:pt idx="43">
                  <c:v>1.69999999999999</c:v>
                </c:pt>
                <c:pt idx="44">
                  <c:v>1.5</c:v>
                </c:pt>
                <c:pt idx="45">
                  <c:v>1.3000000000000043</c:v>
                </c:pt>
                <c:pt idx="46">
                  <c:v>1.2000000000000028</c:v>
                </c:pt>
                <c:pt idx="47">
                  <c:v>1.19999999999999</c:v>
                </c:pt>
                <c:pt idx="48">
                  <c:v>1</c:v>
                </c:pt>
                <c:pt idx="49">
                  <c:v>0.70000000000000284</c:v>
                </c:pt>
                <c:pt idx="50">
                  <c:v>0.89999999999999891</c:v>
                </c:pt>
                <c:pt idx="51">
                  <c:v>0.8000000000000046</c:v>
                </c:pt>
                <c:pt idx="52">
                  <c:v>0.8000000000000046</c:v>
                </c:pt>
                <c:pt idx="53">
                  <c:v>0.7999999999999976</c:v>
                </c:pt>
                <c:pt idx="54">
                  <c:v>0.40000000000000008</c:v>
                </c:pt>
                <c:pt idx="55">
                  <c:v>0.40000000000000008</c:v>
                </c:pt>
                <c:pt idx="56">
                  <c:v>0.40000000000000568</c:v>
                </c:pt>
                <c:pt idx="57">
                  <c:v>0.30000000000000432</c:v>
                </c:pt>
                <c:pt idx="58">
                  <c:v>0.40000000000000008</c:v>
                </c:pt>
                <c:pt idx="59">
                  <c:v>0.5</c:v>
                </c:pt>
                <c:pt idx="60">
                  <c:v>0.29999999999999977</c:v>
                </c:pt>
                <c:pt idx="61">
                  <c:v>-0.40000000000000008</c:v>
                </c:pt>
                <c:pt idx="62">
                  <c:v>0</c:v>
                </c:pt>
                <c:pt idx="63">
                  <c:v>0</c:v>
                </c:pt>
                <c:pt idx="64">
                  <c:v>9.999999999999494E-2</c:v>
                </c:pt>
                <c:pt idx="65">
                  <c:v>0</c:v>
                </c:pt>
                <c:pt idx="66">
                  <c:v>0.20000000000000284</c:v>
                </c:pt>
                <c:pt idx="67">
                  <c:v>0.10000000000000142</c:v>
                </c:pt>
                <c:pt idx="68">
                  <c:v>0</c:v>
                </c:pt>
                <c:pt idx="69">
                  <c:v>0</c:v>
                </c:pt>
                <c:pt idx="70">
                  <c:v>0</c:v>
                </c:pt>
                <c:pt idx="71">
                  <c:v>-0.5</c:v>
                </c:pt>
                <c:pt idx="72">
                  <c:v>-0.60000000000000164</c:v>
                </c:pt>
                <c:pt idx="73">
                  <c:v>-0.69999999999999596</c:v>
                </c:pt>
                <c:pt idx="74">
                  <c:v>-0.19999999999999676</c:v>
                </c:pt>
                <c:pt idx="75">
                  <c:v>-0.10000000000000142</c:v>
                </c:pt>
                <c:pt idx="76">
                  <c:v>0</c:v>
                </c:pt>
                <c:pt idx="77">
                  <c:v>-0.19999999999999676</c:v>
                </c:pt>
                <c:pt idx="78">
                  <c:v>-0.10000000000000142</c:v>
                </c:pt>
                <c:pt idx="79">
                  <c:v>-0.10000000000000142</c:v>
                </c:pt>
                <c:pt idx="80">
                  <c:v>0</c:v>
                </c:pt>
                <c:pt idx="81">
                  <c:v>0</c:v>
                </c:pt>
                <c:pt idx="82">
                  <c:v>-0.19999999999999676</c:v>
                </c:pt>
                <c:pt idx="83">
                  <c:v>-0.59999999999999454</c:v>
                </c:pt>
                <c:pt idx="84">
                  <c:v>-0.7999999999999976</c:v>
                </c:pt>
                <c:pt idx="85">
                  <c:v>-0.70000000000000284</c:v>
                </c:pt>
                <c:pt idx="86">
                  <c:v>-0.10000000000000142</c:v>
                </c:pt>
                <c:pt idx="87">
                  <c:v>-0.30000000000000432</c:v>
                </c:pt>
                <c:pt idx="88">
                  <c:v>-0.10000000000000142</c:v>
                </c:pt>
                <c:pt idx="89">
                  <c:v>-0.20000000000000284</c:v>
                </c:pt>
                <c:pt idx="90">
                  <c:v>0</c:v>
                </c:pt>
                <c:pt idx="91">
                  <c:v>0.10000000000000142</c:v>
                </c:pt>
                <c:pt idx="92">
                  <c:v>0</c:v>
                </c:pt>
                <c:pt idx="93">
                  <c:v>-9.999999999999494E-2</c:v>
                </c:pt>
                <c:pt idx="94">
                  <c:v>-0.20000000000000284</c:v>
                </c:pt>
                <c:pt idx="95">
                  <c:v>-0.69999999999999596</c:v>
                </c:pt>
              </c:numCache>
            </c:numRef>
          </c:yVal>
          <c:smooth val="1"/>
        </c:ser>
        <c:dLbls>
          <c:showLegendKey val="0"/>
          <c:showVal val="0"/>
          <c:showCatName val="0"/>
          <c:showSerName val="0"/>
          <c:showPercent val="0"/>
          <c:showBubbleSize val="0"/>
        </c:dLbls>
        <c:axId val="275940800"/>
        <c:axId val="275941344"/>
      </c:scatterChart>
      <c:valAx>
        <c:axId val="275940800"/>
        <c:scaling>
          <c:orientation val="minMax"/>
        </c:scaling>
        <c:delete val="0"/>
        <c:axPos val="b"/>
        <c:numFmt formatCode="0.00" sourceLinked="1"/>
        <c:majorTickMark val="none"/>
        <c:minorTickMark val="none"/>
        <c:tickLblPos val="nextTo"/>
        <c:txPr>
          <a:bodyPr rot="0" vert="horz"/>
          <a:lstStyle/>
          <a:p>
            <a:pPr>
              <a:defRPr lang="en-US"/>
            </a:pPr>
            <a:endParaRPr lang="en-US"/>
          </a:p>
        </c:txPr>
        <c:crossAx val="275941344"/>
        <c:crosses val="autoZero"/>
        <c:crossBetween val="midCat"/>
        <c:majorUnit val="25"/>
      </c:valAx>
      <c:valAx>
        <c:axId val="275941344"/>
        <c:scaling>
          <c:orientation val="minMax"/>
        </c:scaling>
        <c:delete val="0"/>
        <c:axPos val="l"/>
        <c:majorGridlines/>
        <c:numFmt formatCode="0.0" sourceLinked="1"/>
        <c:majorTickMark val="none"/>
        <c:minorTickMark val="none"/>
        <c:tickLblPos val="nextTo"/>
        <c:txPr>
          <a:bodyPr rot="0" vert="horz"/>
          <a:lstStyle/>
          <a:p>
            <a:pPr>
              <a:defRPr lang="en-US"/>
            </a:pPr>
            <a:endParaRPr lang="en-US"/>
          </a:p>
        </c:txPr>
        <c:crossAx val="275940800"/>
        <c:crosses val="autoZero"/>
        <c:crossBetween val="midCat"/>
      </c:valAx>
    </c:plotArea>
    <c:legend>
      <c:legendPos val="b"/>
      <c:overlay val="0"/>
      <c:txPr>
        <a:bodyPr/>
        <a:lstStyle/>
        <a:p>
          <a:pPr>
            <a:defRPr lang="en-US"/>
          </a:pPr>
          <a:endParaRPr lang="en-US"/>
        </a:p>
      </c:txPr>
    </c:legend>
    <c:plotVisOnly val="1"/>
    <c:dispBlanksAs val="gap"/>
    <c:showDLblsOverMax val="0"/>
  </c:chart>
  <c:txPr>
    <a:bodyPr/>
    <a:lstStyle/>
    <a:p>
      <a:pPr>
        <a:defRPr sz="12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7A734-FD14-448E-ACBD-E72189418DD5}" type="doc">
      <dgm:prSet loTypeId="urn:microsoft.com/office/officeart/2005/8/layout/hList6" loCatId="list" qsTypeId="urn:microsoft.com/office/officeart/2005/8/quickstyle/simple1" qsCatId="simple" csTypeId="urn:microsoft.com/office/officeart/2005/8/colors/colorful1#1" csCatId="colorful" phldr="1"/>
      <dgm:spPr/>
      <dgm:t>
        <a:bodyPr/>
        <a:lstStyle/>
        <a:p>
          <a:endParaRPr lang="en-IN"/>
        </a:p>
      </dgm:t>
    </dgm:pt>
    <dgm:pt modelId="{66AD0C37-6C4E-4DE7-898C-F93B48CA605D}">
      <dgm:prSet phldrT="[Text]"/>
      <dgm:spPr/>
      <dgm:t>
        <a:bodyPr/>
        <a:lstStyle/>
        <a:p>
          <a:r>
            <a:rPr lang="en-US" i="1" dirty="0" smtClean="0"/>
            <a:t>increasing Portland cement content</a:t>
          </a:r>
          <a:endParaRPr lang="en-IN" dirty="0"/>
        </a:p>
      </dgm:t>
    </dgm:pt>
    <dgm:pt modelId="{B8C6BCB7-AE78-477D-B7D7-758CF7C2AC11}" type="parTrans" cxnId="{28F0C169-255D-4250-AA69-AFFC49444F75}">
      <dgm:prSet/>
      <dgm:spPr/>
      <dgm:t>
        <a:bodyPr/>
        <a:lstStyle/>
        <a:p>
          <a:endParaRPr lang="en-IN"/>
        </a:p>
      </dgm:t>
    </dgm:pt>
    <dgm:pt modelId="{C7A3EF65-1259-4486-8174-1AD29928BD10}" type="sibTrans" cxnId="{28F0C169-255D-4250-AA69-AFFC49444F75}">
      <dgm:prSet/>
      <dgm:spPr/>
      <dgm:t>
        <a:bodyPr/>
        <a:lstStyle/>
        <a:p>
          <a:endParaRPr lang="en-IN"/>
        </a:p>
      </dgm:t>
    </dgm:pt>
    <dgm:pt modelId="{C046074C-EA64-4106-80BD-083AFE8FC26C}">
      <dgm:prSet phldrT="[Text]"/>
      <dgm:spPr/>
      <dgm:t>
        <a:bodyPr/>
        <a:lstStyle/>
        <a:p>
          <a:r>
            <a:rPr lang="en-US" i="1" dirty="0" smtClean="0"/>
            <a:t>increasing placing temperature</a:t>
          </a:r>
          <a:endParaRPr lang="en-IN" dirty="0"/>
        </a:p>
      </dgm:t>
    </dgm:pt>
    <dgm:pt modelId="{280F60AB-BC70-4E58-8A90-9B2DC5F54CE2}" type="parTrans" cxnId="{94FBC30E-7FEF-48A9-802D-6A311DD74004}">
      <dgm:prSet/>
      <dgm:spPr/>
      <dgm:t>
        <a:bodyPr/>
        <a:lstStyle/>
        <a:p>
          <a:endParaRPr lang="en-IN"/>
        </a:p>
      </dgm:t>
    </dgm:pt>
    <dgm:pt modelId="{93C7F5AC-1E60-408D-BCBF-EACB7A1BE897}" type="sibTrans" cxnId="{94FBC30E-7FEF-48A9-802D-6A311DD74004}">
      <dgm:prSet/>
      <dgm:spPr/>
      <dgm:t>
        <a:bodyPr/>
        <a:lstStyle/>
        <a:p>
          <a:endParaRPr lang="en-IN"/>
        </a:p>
      </dgm:t>
    </dgm:pt>
    <dgm:pt modelId="{7C8F48BC-A900-4685-9C07-FD2F923CAB83}">
      <dgm:prSet phldrT="[Text]"/>
      <dgm:spPr/>
      <dgm:t>
        <a:bodyPr/>
        <a:lstStyle/>
        <a:p>
          <a:r>
            <a:rPr lang="en-US" i="1" dirty="0" smtClean="0"/>
            <a:t>increasing pour thickness</a:t>
          </a:r>
          <a:endParaRPr lang="en-IN" dirty="0"/>
        </a:p>
      </dgm:t>
    </dgm:pt>
    <dgm:pt modelId="{33418CA7-31D3-477B-BA6D-9B7FA4488E26}" type="parTrans" cxnId="{A8DF2E7A-8367-4A85-B8E1-07865FF51D80}">
      <dgm:prSet/>
      <dgm:spPr/>
      <dgm:t>
        <a:bodyPr/>
        <a:lstStyle/>
        <a:p>
          <a:endParaRPr lang="en-IN"/>
        </a:p>
      </dgm:t>
    </dgm:pt>
    <dgm:pt modelId="{A46F36BA-E254-449C-9E3C-6F41AB440190}" type="sibTrans" cxnId="{A8DF2E7A-8367-4A85-B8E1-07865FF51D80}">
      <dgm:prSet/>
      <dgm:spPr/>
      <dgm:t>
        <a:bodyPr/>
        <a:lstStyle/>
        <a:p>
          <a:endParaRPr lang="en-IN"/>
        </a:p>
      </dgm:t>
    </dgm:pt>
    <dgm:pt modelId="{1D8A750D-4B3C-4E32-8705-1020CE2D52D6}">
      <dgm:prSet/>
      <dgm:spPr/>
      <dgm:t>
        <a:bodyPr/>
        <a:lstStyle/>
        <a:p>
          <a:r>
            <a:rPr lang="en-US" i="1" dirty="0" smtClean="0"/>
            <a:t>increasing restraint.</a:t>
          </a:r>
          <a:endParaRPr lang="en-IN" dirty="0"/>
        </a:p>
      </dgm:t>
    </dgm:pt>
    <dgm:pt modelId="{B87E289C-006E-4754-9F87-C8971BF8BC58}" type="parTrans" cxnId="{0F26FD1B-A821-434E-9E81-6C2C54DC8C50}">
      <dgm:prSet/>
      <dgm:spPr/>
      <dgm:t>
        <a:bodyPr/>
        <a:lstStyle/>
        <a:p>
          <a:endParaRPr lang="en-IN"/>
        </a:p>
      </dgm:t>
    </dgm:pt>
    <dgm:pt modelId="{D434DCD3-1519-4628-8814-0A96BFBCD500}" type="sibTrans" cxnId="{0F26FD1B-A821-434E-9E81-6C2C54DC8C50}">
      <dgm:prSet/>
      <dgm:spPr/>
      <dgm:t>
        <a:bodyPr/>
        <a:lstStyle/>
        <a:p>
          <a:endParaRPr lang="en-IN"/>
        </a:p>
      </dgm:t>
    </dgm:pt>
    <dgm:pt modelId="{5F26E564-4559-402B-9808-D59693C889C3}" type="pres">
      <dgm:prSet presAssocID="{F707A734-FD14-448E-ACBD-E72189418DD5}" presName="Name0" presStyleCnt="0">
        <dgm:presLayoutVars>
          <dgm:dir/>
          <dgm:resizeHandles val="exact"/>
        </dgm:presLayoutVars>
      </dgm:prSet>
      <dgm:spPr/>
      <dgm:t>
        <a:bodyPr/>
        <a:lstStyle/>
        <a:p>
          <a:endParaRPr lang="en-US"/>
        </a:p>
      </dgm:t>
    </dgm:pt>
    <dgm:pt modelId="{B318F01C-9F08-4995-A13C-DFEE522CAD17}" type="pres">
      <dgm:prSet presAssocID="{66AD0C37-6C4E-4DE7-898C-F93B48CA605D}" presName="node" presStyleLbl="node1" presStyleIdx="0" presStyleCnt="4">
        <dgm:presLayoutVars>
          <dgm:bulletEnabled val="1"/>
        </dgm:presLayoutVars>
      </dgm:prSet>
      <dgm:spPr/>
      <dgm:t>
        <a:bodyPr/>
        <a:lstStyle/>
        <a:p>
          <a:endParaRPr lang="en-IN"/>
        </a:p>
      </dgm:t>
    </dgm:pt>
    <dgm:pt modelId="{94533A91-741B-4A15-8813-D0BE24687346}" type="pres">
      <dgm:prSet presAssocID="{C7A3EF65-1259-4486-8174-1AD29928BD10}" presName="sibTrans" presStyleCnt="0"/>
      <dgm:spPr/>
    </dgm:pt>
    <dgm:pt modelId="{186CAB0A-92FC-4BA2-9D51-4CC9CEC45174}" type="pres">
      <dgm:prSet presAssocID="{C046074C-EA64-4106-80BD-083AFE8FC26C}" presName="node" presStyleLbl="node1" presStyleIdx="1" presStyleCnt="4">
        <dgm:presLayoutVars>
          <dgm:bulletEnabled val="1"/>
        </dgm:presLayoutVars>
      </dgm:prSet>
      <dgm:spPr/>
      <dgm:t>
        <a:bodyPr/>
        <a:lstStyle/>
        <a:p>
          <a:endParaRPr lang="en-IN"/>
        </a:p>
      </dgm:t>
    </dgm:pt>
    <dgm:pt modelId="{0455C7EA-2D05-43FE-8574-ED955A9F9893}" type="pres">
      <dgm:prSet presAssocID="{93C7F5AC-1E60-408D-BCBF-EACB7A1BE897}" presName="sibTrans" presStyleCnt="0"/>
      <dgm:spPr/>
    </dgm:pt>
    <dgm:pt modelId="{972D8D07-B54B-4FC3-82E5-7C47B3C83E8D}" type="pres">
      <dgm:prSet presAssocID="{7C8F48BC-A900-4685-9C07-FD2F923CAB83}" presName="node" presStyleLbl="node1" presStyleIdx="2" presStyleCnt="4">
        <dgm:presLayoutVars>
          <dgm:bulletEnabled val="1"/>
        </dgm:presLayoutVars>
      </dgm:prSet>
      <dgm:spPr/>
      <dgm:t>
        <a:bodyPr/>
        <a:lstStyle/>
        <a:p>
          <a:endParaRPr lang="en-IN"/>
        </a:p>
      </dgm:t>
    </dgm:pt>
    <dgm:pt modelId="{F21A0D26-CD77-4370-A340-B98E201FB3E7}" type="pres">
      <dgm:prSet presAssocID="{A46F36BA-E254-449C-9E3C-6F41AB440190}" presName="sibTrans" presStyleCnt="0"/>
      <dgm:spPr/>
    </dgm:pt>
    <dgm:pt modelId="{68C711C9-43FC-4C9F-91F3-B25787D63175}" type="pres">
      <dgm:prSet presAssocID="{1D8A750D-4B3C-4E32-8705-1020CE2D52D6}" presName="node" presStyleLbl="node1" presStyleIdx="3" presStyleCnt="4">
        <dgm:presLayoutVars>
          <dgm:bulletEnabled val="1"/>
        </dgm:presLayoutVars>
      </dgm:prSet>
      <dgm:spPr/>
      <dgm:t>
        <a:bodyPr/>
        <a:lstStyle/>
        <a:p>
          <a:endParaRPr lang="en-IN"/>
        </a:p>
      </dgm:t>
    </dgm:pt>
  </dgm:ptLst>
  <dgm:cxnLst>
    <dgm:cxn modelId="{94FBC30E-7FEF-48A9-802D-6A311DD74004}" srcId="{F707A734-FD14-448E-ACBD-E72189418DD5}" destId="{C046074C-EA64-4106-80BD-083AFE8FC26C}" srcOrd="1" destOrd="0" parTransId="{280F60AB-BC70-4E58-8A90-9B2DC5F54CE2}" sibTransId="{93C7F5AC-1E60-408D-BCBF-EACB7A1BE897}"/>
    <dgm:cxn modelId="{A8DF2E7A-8367-4A85-B8E1-07865FF51D80}" srcId="{F707A734-FD14-448E-ACBD-E72189418DD5}" destId="{7C8F48BC-A900-4685-9C07-FD2F923CAB83}" srcOrd="2" destOrd="0" parTransId="{33418CA7-31D3-477B-BA6D-9B7FA4488E26}" sibTransId="{A46F36BA-E254-449C-9E3C-6F41AB440190}"/>
    <dgm:cxn modelId="{0F26FD1B-A821-434E-9E81-6C2C54DC8C50}" srcId="{F707A734-FD14-448E-ACBD-E72189418DD5}" destId="{1D8A750D-4B3C-4E32-8705-1020CE2D52D6}" srcOrd="3" destOrd="0" parTransId="{B87E289C-006E-4754-9F87-C8971BF8BC58}" sibTransId="{D434DCD3-1519-4628-8814-0A96BFBCD500}"/>
    <dgm:cxn modelId="{960EB9E2-A431-4318-9658-C50DAFA72452}" type="presOf" srcId="{C046074C-EA64-4106-80BD-083AFE8FC26C}" destId="{186CAB0A-92FC-4BA2-9D51-4CC9CEC45174}" srcOrd="0" destOrd="0" presId="urn:microsoft.com/office/officeart/2005/8/layout/hList6"/>
    <dgm:cxn modelId="{40289E95-72AE-466D-A2F7-B58536ECA972}" type="presOf" srcId="{66AD0C37-6C4E-4DE7-898C-F93B48CA605D}" destId="{B318F01C-9F08-4995-A13C-DFEE522CAD17}" srcOrd="0" destOrd="0" presId="urn:microsoft.com/office/officeart/2005/8/layout/hList6"/>
    <dgm:cxn modelId="{220D7F33-C98A-41FC-8AFA-E1FE0FE66E66}" type="presOf" srcId="{1D8A750D-4B3C-4E32-8705-1020CE2D52D6}" destId="{68C711C9-43FC-4C9F-91F3-B25787D63175}" srcOrd="0" destOrd="0" presId="urn:microsoft.com/office/officeart/2005/8/layout/hList6"/>
    <dgm:cxn modelId="{61965744-30DA-4308-BA0C-92B664ACFCF7}" type="presOf" srcId="{F707A734-FD14-448E-ACBD-E72189418DD5}" destId="{5F26E564-4559-402B-9808-D59693C889C3}" srcOrd="0" destOrd="0" presId="urn:microsoft.com/office/officeart/2005/8/layout/hList6"/>
    <dgm:cxn modelId="{9D092707-A772-4675-B83A-AE0A08DF097E}" type="presOf" srcId="{7C8F48BC-A900-4685-9C07-FD2F923CAB83}" destId="{972D8D07-B54B-4FC3-82E5-7C47B3C83E8D}" srcOrd="0" destOrd="0" presId="urn:microsoft.com/office/officeart/2005/8/layout/hList6"/>
    <dgm:cxn modelId="{28F0C169-255D-4250-AA69-AFFC49444F75}" srcId="{F707A734-FD14-448E-ACBD-E72189418DD5}" destId="{66AD0C37-6C4E-4DE7-898C-F93B48CA605D}" srcOrd="0" destOrd="0" parTransId="{B8C6BCB7-AE78-477D-B7D7-758CF7C2AC11}" sibTransId="{C7A3EF65-1259-4486-8174-1AD29928BD10}"/>
    <dgm:cxn modelId="{72F66E2E-D356-4C02-86DA-F35C6A77A72C}" type="presParOf" srcId="{5F26E564-4559-402B-9808-D59693C889C3}" destId="{B318F01C-9F08-4995-A13C-DFEE522CAD17}" srcOrd="0" destOrd="0" presId="urn:microsoft.com/office/officeart/2005/8/layout/hList6"/>
    <dgm:cxn modelId="{DEC0131D-FE16-4FB2-8314-DF67C1234FD4}" type="presParOf" srcId="{5F26E564-4559-402B-9808-D59693C889C3}" destId="{94533A91-741B-4A15-8813-D0BE24687346}" srcOrd="1" destOrd="0" presId="urn:microsoft.com/office/officeart/2005/8/layout/hList6"/>
    <dgm:cxn modelId="{9A3EC654-DB66-492D-AC64-F3B598C35E50}" type="presParOf" srcId="{5F26E564-4559-402B-9808-D59693C889C3}" destId="{186CAB0A-92FC-4BA2-9D51-4CC9CEC45174}" srcOrd="2" destOrd="0" presId="urn:microsoft.com/office/officeart/2005/8/layout/hList6"/>
    <dgm:cxn modelId="{2CD6F3EC-0306-49CE-B61C-36189604F15D}" type="presParOf" srcId="{5F26E564-4559-402B-9808-D59693C889C3}" destId="{0455C7EA-2D05-43FE-8574-ED955A9F9893}" srcOrd="3" destOrd="0" presId="urn:microsoft.com/office/officeart/2005/8/layout/hList6"/>
    <dgm:cxn modelId="{E46D676B-D1EC-498E-9E6B-765766D17B1C}" type="presParOf" srcId="{5F26E564-4559-402B-9808-D59693C889C3}" destId="{972D8D07-B54B-4FC3-82E5-7C47B3C83E8D}" srcOrd="4" destOrd="0" presId="urn:microsoft.com/office/officeart/2005/8/layout/hList6"/>
    <dgm:cxn modelId="{54BA390F-9D1A-444A-A504-A002F554F73D}" type="presParOf" srcId="{5F26E564-4559-402B-9808-D59693C889C3}" destId="{F21A0D26-CD77-4370-A340-B98E201FB3E7}" srcOrd="5" destOrd="0" presId="urn:microsoft.com/office/officeart/2005/8/layout/hList6"/>
    <dgm:cxn modelId="{9FD647C3-9CBA-4B89-8E17-ED1A9A48E0E9}" type="presParOf" srcId="{5F26E564-4559-402B-9808-D59693C889C3}" destId="{68C711C9-43FC-4C9F-91F3-B25787D6317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AA585-FB1A-4DAE-B185-B206176DD7EA}" type="doc">
      <dgm:prSet loTypeId="urn:microsoft.com/office/officeart/2005/8/layout/equation2" loCatId="process" qsTypeId="urn:microsoft.com/office/officeart/2005/8/quickstyle/simple1#1" qsCatId="simple" csTypeId="urn:microsoft.com/office/officeart/2005/8/colors/accent1_2#2" csCatId="accent1" phldr="1"/>
      <dgm:spPr/>
    </dgm:pt>
    <dgm:pt modelId="{189EBA06-D38C-4026-BF33-58FDE9447790}">
      <dgm:prSet phldrT="[Text]">
        <dgm:style>
          <a:lnRef idx="2">
            <a:schemeClr val="accent2"/>
          </a:lnRef>
          <a:fillRef idx="1">
            <a:schemeClr val="lt1"/>
          </a:fillRef>
          <a:effectRef idx="0">
            <a:schemeClr val="accent2"/>
          </a:effectRef>
          <a:fontRef idx="minor">
            <a:schemeClr val="dk1"/>
          </a:fontRef>
        </dgm:style>
      </dgm:prSet>
      <dgm:spPr>
        <a:solidFill>
          <a:srgbClr val="00B0F0"/>
        </a:solidFill>
      </dgm:spPr>
      <dgm:t>
        <a:bodyPr/>
        <a:lstStyle/>
        <a:p>
          <a:r>
            <a:rPr lang="en-US" dirty="0" smtClean="0"/>
            <a:t>Cement</a:t>
          </a:r>
          <a:endParaRPr lang="en-US" dirty="0"/>
        </a:p>
      </dgm:t>
    </dgm:pt>
    <dgm:pt modelId="{A603751C-D96E-4E0D-AC16-828DD0E68891}" type="parTrans" cxnId="{1326F4D7-C134-4FB9-9EC9-B3EEDB8DE09E}">
      <dgm:prSet/>
      <dgm:spPr/>
      <dgm:t>
        <a:bodyPr/>
        <a:lstStyle/>
        <a:p>
          <a:endParaRPr lang="en-US"/>
        </a:p>
      </dgm:t>
    </dgm:pt>
    <dgm:pt modelId="{758400E5-ADBE-4AC1-8C09-F1054EB9F1B6}" type="sibTrans" cxnId="{1326F4D7-C134-4FB9-9EC9-B3EEDB8DE09E}">
      <dgm:prSet/>
      <dgm:spPr/>
      <dgm:t>
        <a:bodyPr/>
        <a:lstStyle/>
        <a:p>
          <a:endParaRPr lang="en-US"/>
        </a:p>
      </dgm:t>
    </dgm:pt>
    <dgm:pt modelId="{4994DD28-B80B-4285-BA8A-2A440E773A5E}">
      <dgm:prSet phldrT="[Text]">
        <dgm:style>
          <a:lnRef idx="2">
            <a:schemeClr val="accent2"/>
          </a:lnRef>
          <a:fillRef idx="1">
            <a:schemeClr val="lt1"/>
          </a:fillRef>
          <a:effectRef idx="0">
            <a:schemeClr val="accent2"/>
          </a:effectRef>
          <a:fontRef idx="minor">
            <a:schemeClr val="dk1"/>
          </a:fontRef>
        </dgm:style>
      </dgm:prSet>
      <dgm:spPr>
        <a:solidFill>
          <a:srgbClr val="00B0F0"/>
        </a:solidFill>
      </dgm:spPr>
      <dgm:t>
        <a:bodyPr/>
        <a:lstStyle/>
        <a:p>
          <a:r>
            <a:rPr lang="en-US" dirty="0" smtClean="0"/>
            <a:t>Water</a:t>
          </a:r>
          <a:endParaRPr lang="en-US" dirty="0"/>
        </a:p>
      </dgm:t>
    </dgm:pt>
    <dgm:pt modelId="{1707AA20-EB3D-4705-B6BA-D58A8DBF1DA7}" type="parTrans" cxnId="{DDB37538-9AEF-46B7-BB90-B680D7DEE1E0}">
      <dgm:prSet/>
      <dgm:spPr/>
      <dgm:t>
        <a:bodyPr/>
        <a:lstStyle/>
        <a:p>
          <a:endParaRPr lang="en-US"/>
        </a:p>
      </dgm:t>
    </dgm:pt>
    <dgm:pt modelId="{AE6D5D7A-63D3-4F22-AE37-45E855DE6906}" type="sibTrans" cxnId="{DDB37538-9AEF-46B7-BB90-B680D7DEE1E0}">
      <dgm:prSet/>
      <dgm:spPr/>
      <dgm:t>
        <a:bodyPr/>
        <a:lstStyle/>
        <a:p>
          <a:endParaRPr lang="en-US"/>
        </a:p>
      </dgm:t>
    </dgm:pt>
    <dgm:pt modelId="{483442AF-4E29-4491-91DD-D7E5B113ED9F}">
      <dgm:prSet phldrT="[Text]">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US" dirty="0" smtClean="0">
              <a:solidFill>
                <a:schemeClr val="bg1"/>
              </a:solidFill>
            </a:rPr>
            <a:t>Heat</a:t>
          </a:r>
          <a:endParaRPr lang="en-US" dirty="0">
            <a:solidFill>
              <a:schemeClr val="bg1"/>
            </a:solidFill>
          </a:endParaRPr>
        </a:p>
      </dgm:t>
    </dgm:pt>
    <dgm:pt modelId="{289C8194-C719-4FE1-9F3B-911DB3F02F0E}" type="parTrans" cxnId="{5A825156-DE36-440D-B4E7-AB5A5731E8F9}">
      <dgm:prSet/>
      <dgm:spPr/>
      <dgm:t>
        <a:bodyPr/>
        <a:lstStyle/>
        <a:p>
          <a:endParaRPr lang="en-US"/>
        </a:p>
      </dgm:t>
    </dgm:pt>
    <dgm:pt modelId="{20DDDB23-FC8E-4B7A-84FF-F26B0AF08A2F}" type="sibTrans" cxnId="{5A825156-DE36-440D-B4E7-AB5A5731E8F9}">
      <dgm:prSet/>
      <dgm:spPr/>
      <dgm:t>
        <a:bodyPr/>
        <a:lstStyle/>
        <a:p>
          <a:endParaRPr lang="en-US"/>
        </a:p>
      </dgm:t>
    </dgm:pt>
    <dgm:pt modelId="{49973607-D5ED-400E-B1A5-AB0F69897E0A}" type="pres">
      <dgm:prSet presAssocID="{179AA585-FB1A-4DAE-B185-B206176DD7EA}" presName="Name0" presStyleCnt="0">
        <dgm:presLayoutVars>
          <dgm:dir/>
          <dgm:resizeHandles val="exact"/>
        </dgm:presLayoutVars>
      </dgm:prSet>
      <dgm:spPr/>
    </dgm:pt>
    <dgm:pt modelId="{F6757BEA-882E-4794-9879-A56C8DDE78D0}" type="pres">
      <dgm:prSet presAssocID="{179AA585-FB1A-4DAE-B185-B206176DD7EA}" presName="vNodes" presStyleCnt="0"/>
      <dgm:spPr/>
    </dgm:pt>
    <dgm:pt modelId="{49E208D7-057B-4038-9677-FD93CD70D6DE}" type="pres">
      <dgm:prSet presAssocID="{189EBA06-D38C-4026-BF33-58FDE9447790}" presName="node" presStyleLbl="node1" presStyleIdx="0" presStyleCnt="3" custLinFactY="523" custLinFactNeighborY="100000">
        <dgm:presLayoutVars>
          <dgm:bulletEnabled val="1"/>
        </dgm:presLayoutVars>
      </dgm:prSet>
      <dgm:spPr/>
      <dgm:t>
        <a:bodyPr/>
        <a:lstStyle/>
        <a:p>
          <a:endParaRPr lang="en-US"/>
        </a:p>
      </dgm:t>
    </dgm:pt>
    <dgm:pt modelId="{1FA0C85A-24D9-4470-8826-0A47B4B3E7AA}" type="pres">
      <dgm:prSet presAssocID="{758400E5-ADBE-4AC1-8C09-F1054EB9F1B6}" presName="spacerT" presStyleCnt="0"/>
      <dgm:spPr/>
    </dgm:pt>
    <dgm:pt modelId="{9C5AA3CE-D4C6-4D9D-BF17-EACC745EC1F0}" type="pres">
      <dgm:prSet presAssocID="{758400E5-ADBE-4AC1-8C09-F1054EB9F1B6}" presName="sibTrans" presStyleLbl="sibTrans2D1" presStyleIdx="0" presStyleCnt="2" custLinFactNeighborY="40920"/>
      <dgm:spPr/>
      <dgm:t>
        <a:bodyPr/>
        <a:lstStyle/>
        <a:p>
          <a:endParaRPr lang="en-US"/>
        </a:p>
      </dgm:t>
    </dgm:pt>
    <dgm:pt modelId="{92C90991-AB38-4942-B108-61B7B369C6C8}" type="pres">
      <dgm:prSet presAssocID="{758400E5-ADBE-4AC1-8C09-F1054EB9F1B6}" presName="spacerB" presStyleCnt="0"/>
      <dgm:spPr/>
    </dgm:pt>
    <dgm:pt modelId="{8D296473-23B3-45D7-B2D1-0BFF9B123BF3}" type="pres">
      <dgm:prSet presAssocID="{4994DD28-B80B-4285-BA8A-2A440E773A5E}" presName="node" presStyleLbl="node1" presStyleIdx="1" presStyleCnt="3" custLinFactNeighborY="-86858">
        <dgm:presLayoutVars>
          <dgm:bulletEnabled val="1"/>
        </dgm:presLayoutVars>
      </dgm:prSet>
      <dgm:spPr/>
      <dgm:t>
        <a:bodyPr/>
        <a:lstStyle/>
        <a:p>
          <a:endParaRPr lang="en-US"/>
        </a:p>
      </dgm:t>
    </dgm:pt>
    <dgm:pt modelId="{78F8C793-61CC-4AC8-A52F-490FAC2A28E5}" type="pres">
      <dgm:prSet presAssocID="{179AA585-FB1A-4DAE-B185-B206176DD7EA}" presName="sibTransLast" presStyleLbl="sibTrans2D1" presStyleIdx="1" presStyleCnt="2" custLinFactNeighborY="23332"/>
      <dgm:spPr/>
      <dgm:t>
        <a:bodyPr/>
        <a:lstStyle/>
        <a:p>
          <a:endParaRPr lang="en-US"/>
        </a:p>
      </dgm:t>
    </dgm:pt>
    <dgm:pt modelId="{DD22D363-17CF-4738-B4BF-2D214CBF94A9}" type="pres">
      <dgm:prSet presAssocID="{179AA585-FB1A-4DAE-B185-B206176DD7EA}" presName="connectorText" presStyleLbl="sibTrans2D1" presStyleIdx="1" presStyleCnt="2"/>
      <dgm:spPr/>
      <dgm:t>
        <a:bodyPr/>
        <a:lstStyle/>
        <a:p>
          <a:endParaRPr lang="en-US"/>
        </a:p>
      </dgm:t>
    </dgm:pt>
    <dgm:pt modelId="{39A2D25D-7AAA-441C-AD74-3455BF49F2C0}" type="pres">
      <dgm:prSet presAssocID="{179AA585-FB1A-4DAE-B185-B206176DD7EA}" presName="lastNode" presStyleLbl="node1" presStyleIdx="2" presStyleCnt="3" custScaleX="71140" custScaleY="65621" custLinFactNeighborY="3113">
        <dgm:presLayoutVars>
          <dgm:bulletEnabled val="1"/>
        </dgm:presLayoutVars>
      </dgm:prSet>
      <dgm:spPr/>
      <dgm:t>
        <a:bodyPr/>
        <a:lstStyle/>
        <a:p>
          <a:endParaRPr lang="en-US"/>
        </a:p>
      </dgm:t>
    </dgm:pt>
  </dgm:ptLst>
  <dgm:cxnLst>
    <dgm:cxn modelId="{0107D679-07A6-4E66-AB0B-CCFF0C036F51}" type="presOf" srcId="{AE6D5D7A-63D3-4F22-AE37-45E855DE6906}" destId="{78F8C793-61CC-4AC8-A52F-490FAC2A28E5}" srcOrd="0" destOrd="0" presId="urn:microsoft.com/office/officeart/2005/8/layout/equation2"/>
    <dgm:cxn modelId="{5A825156-DE36-440D-B4E7-AB5A5731E8F9}" srcId="{179AA585-FB1A-4DAE-B185-B206176DD7EA}" destId="{483442AF-4E29-4491-91DD-D7E5B113ED9F}" srcOrd="2" destOrd="0" parTransId="{289C8194-C719-4FE1-9F3B-911DB3F02F0E}" sibTransId="{20DDDB23-FC8E-4B7A-84FF-F26B0AF08A2F}"/>
    <dgm:cxn modelId="{E4216368-07D2-404D-86EB-F5F20632CBCA}" type="presOf" srcId="{758400E5-ADBE-4AC1-8C09-F1054EB9F1B6}" destId="{9C5AA3CE-D4C6-4D9D-BF17-EACC745EC1F0}" srcOrd="0" destOrd="0" presId="urn:microsoft.com/office/officeart/2005/8/layout/equation2"/>
    <dgm:cxn modelId="{7B0F86F8-5D23-466D-B9EC-B3D862E7F6E1}" type="presOf" srcId="{483442AF-4E29-4491-91DD-D7E5B113ED9F}" destId="{39A2D25D-7AAA-441C-AD74-3455BF49F2C0}" srcOrd="0" destOrd="0" presId="urn:microsoft.com/office/officeart/2005/8/layout/equation2"/>
    <dgm:cxn modelId="{1326F4D7-C134-4FB9-9EC9-B3EEDB8DE09E}" srcId="{179AA585-FB1A-4DAE-B185-B206176DD7EA}" destId="{189EBA06-D38C-4026-BF33-58FDE9447790}" srcOrd="0" destOrd="0" parTransId="{A603751C-D96E-4E0D-AC16-828DD0E68891}" sibTransId="{758400E5-ADBE-4AC1-8C09-F1054EB9F1B6}"/>
    <dgm:cxn modelId="{DDB37538-9AEF-46B7-BB90-B680D7DEE1E0}" srcId="{179AA585-FB1A-4DAE-B185-B206176DD7EA}" destId="{4994DD28-B80B-4285-BA8A-2A440E773A5E}" srcOrd="1" destOrd="0" parTransId="{1707AA20-EB3D-4705-B6BA-D58A8DBF1DA7}" sibTransId="{AE6D5D7A-63D3-4F22-AE37-45E855DE6906}"/>
    <dgm:cxn modelId="{16953640-5D5B-441C-9B93-99EFDC631885}" type="presOf" srcId="{4994DD28-B80B-4285-BA8A-2A440E773A5E}" destId="{8D296473-23B3-45D7-B2D1-0BFF9B123BF3}" srcOrd="0" destOrd="0" presId="urn:microsoft.com/office/officeart/2005/8/layout/equation2"/>
    <dgm:cxn modelId="{9B82F3BF-62B7-4BCB-A984-02A4AF9D199F}" type="presOf" srcId="{179AA585-FB1A-4DAE-B185-B206176DD7EA}" destId="{49973607-D5ED-400E-B1A5-AB0F69897E0A}" srcOrd="0" destOrd="0" presId="urn:microsoft.com/office/officeart/2005/8/layout/equation2"/>
    <dgm:cxn modelId="{2B0D13B0-823A-4B76-BC3B-4EF452836D59}" type="presOf" srcId="{189EBA06-D38C-4026-BF33-58FDE9447790}" destId="{49E208D7-057B-4038-9677-FD93CD70D6DE}" srcOrd="0" destOrd="0" presId="urn:microsoft.com/office/officeart/2005/8/layout/equation2"/>
    <dgm:cxn modelId="{28734281-590A-48CE-A3EC-DF405ADD660D}" type="presOf" srcId="{AE6D5D7A-63D3-4F22-AE37-45E855DE6906}" destId="{DD22D363-17CF-4738-B4BF-2D214CBF94A9}" srcOrd="1" destOrd="0" presId="urn:microsoft.com/office/officeart/2005/8/layout/equation2"/>
    <dgm:cxn modelId="{CD7795F9-B16F-4B51-B842-CD7B517FB7B9}" type="presParOf" srcId="{49973607-D5ED-400E-B1A5-AB0F69897E0A}" destId="{F6757BEA-882E-4794-9879-A56C8DDE78D0}" srcOrd="0" destOrd="0" presId="urn:microsoft.com/office/officeart/2005/8/layout/equation2"/>
    <dgm:cxn modelId="{2B9C7C0E-2316-4C4B-9F4B-8DF133281E65}" type="presParOf" srcId="{F6757BEA-882E-4794-9879-A56C8DDE78D0}" destId="{49E208D7-057B-4038-9677-FD93CD70D6DE}" srcOrd="0" destOrd="0" presId="urn:microsoft.com/office/officeart/2005/8/layout/equation2"/>
    <dgm:cxn modelId="{892184CB-E114-42C7-9FA6-B3D472E46BB0}" type="presParOf" srcId="{F6757BEA-882E-4794-9879-A56C8DDE78D0}" destId="{1FA0C85A-24D9-4470-8826-0A47B4B3E7AA}" srcOrd="1" destOrd="0" presId="urn:microsoft.com/office/officeart/2005/8/layout/equation2"/>
    <dgm:cxn modelId="{50E7D7BF-2F54-4748-B74B-1CD2F66FBEED}" type="presParOf" srcId="{F6757BEA-882E-4794-9879-A56C8DDE78D0}" destId="{9C5AA3CE-D4C6-4D9D-BF17-EACC745EC1F0}" srcOrd="2" destOrd="0" presId="urn:microsoft.com/office/officeart/2005/8/layout/equation2"/>
    <dgm:cxn modelId="{03BCE654-AD62-416E-9F4E-D4A211292726}" type="presParOf" srcId="{F6757BEA-882E-4794-9879-A56C8DDE78D0}" destId="{92C90991-AB38-4942-B108-61B7B369C6C8}" srcOrd="3" destOrd="0" presId="urn:microsoft.com/office/officeart/2005/8/layout/equation2"/>
    <dgm:cxn modelId="{FEF7862F-3437-4B56-836E-214A00F026A1}" type="presParOf" srcId="{F6757BEA-882E-4794-9879-A56C8DDE78D0}" destId="{8D296473-23B3-45D7-B2D1-0BFF9B123BF3}" srcOrd="4" destOrd="0" presId="urn:microsoft.com/office/officeart/2005/8/layout/equation2"/>
    <dgm:cxn modelId="{C6B145C1-AFAE-415A-A0C0-0EE80FB285EF}" type="presParOf" srcId="{49973607-D5ED-400E-B1A5-AB0F69897E0A}" destId="{78F8C793-61CC-4AC8-A52F-490FAC2A28E5}" srcOrd="1" destOrd="0" presId="urn:microsoft.com/office/officeart/2005/8/layout/equation2"/>
    <dgm:cxn modelId="{847848E8-4F98-4A82-9278-EF9049FBEDA4}" type="presParOf" srcId="{78F8C793-61CC-4AC8-A52F-490FAC2A28E5}" destId="{DD22D363-17CF-4738-B4BF-2D214CBF94A9}" srcOrd="0" destOrd="0" presId="urn:microsoft.com/office/officeart/2005/8/layout/equation2"/>
    <dgm:cxn modelId="{4FBA395C-C137-48DA-B563-F6FACF39568C}" type="presParOf" srcId="{49973607-D5ED-400E-B1A5-AB0F69897E0A}" destId="{39A2D25D-7AAA-441C-AD74-3455BF49F2C0}" srcOrd="2" destOrd="0" presId="urn:microsoft.com/office/officeart/2005/8/layout/equation2"/>
  </dgm:cxnLst>
  <dgm:bg>
    <a:solidFill>
      <a:schemeClr val="accent3">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208D7-057B-4038-9677-FD93CD70D6DE}">
      <dsp:nvSpPr>
        <dsp:cNvPr id="0" name=""/>
        <dsp:cNvSpPr/>
      </dsp:nvSpPr>
      <dsp:spPr>
        <a:xfrm>
          <a:off x="911611" y="55678"/>
          <a:ext cx="640762" cy="640762"/>
        </a:xfrm>
        <a:prstGeom prst="ellipse">
          <a:avLst/>
        </a:prstGeom>
        <a:solidFill>
          <a:srgbClr val="00B0F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Cement</a:t>
          </a:r>
          <a:endParaRPr lang="en-US" sz="1000" kern="1200" dirty="0"/>
        </a:p>
      </dsp:txBody>
      <dsp:txXfrm>
        <a:off x="1005448" y="149515"/>
        <a:ext cx="453088" cy="453088"/>
      </dsp:txXfrm>
    </dsp:sp>
    <dsp:sp modelId="{9C5AA3CE-D4C6-4D9D-BF17-EACC745EC1F0}">
      <dsp:nvSpPr>
        <dsp:cNvPr id="0" name=""/>
        <dsp:cNvSpPr/>
      </dsp:nvSpPr>
      <dsp:spPr>
        <a:xfrm>
          <a:off x="1046172" y="714380"/>
          <a:ext cx="371642" cy="37164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095433" y="856496"/>
        <a:ext cx="273120" cy="87410"/>
      </dsp:txXfrm>
    </dsp:sp>
    <dsp:sp modelId="{8D296473-23B3-45D7-B2D1-0BFF9B123BF3}">
      <dsp:nvSpPr>
        <dsp:cNvPr id="0" name=""/>
        <dsp:cNvSpPr/>
      </dsp:nvSpPr>
      <dsp:spPr>
        <a:xfrm>
          <a:off x="911611" y="1071570"/>
          <a:ext cx="640762" cy="640762"/>
        </a:xfrm>
        <a:prstGeom prst="ellipse">
          <a:avLst/>
        </a:prstGeom>
        <a:solidFill>
          <a:srgbClr val="00B0F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Water</a:t>
          </a:r>
          <a:endParaRPr lang="en-US" sz="1000" kern="1200" dirty="0"/>
        </a:p>
      </dsp:txBody>
      <dsp:txXfrm>
        <a:off x="1005448" y="1165407"/>
        <a:ext cx="453088" cy="453088"/>
      </dsp:txXfrm>
    </dsp:sp>
    <dsp:sp modelId="{78F8C793-61CC-4AC8-A52F-490FAC2A28E5}">
      <dsp:nvSpPr>
        <dsp:cNvPr id="0" name=""/>
        <dsp:cNvSpPr/>
      </dsp:nvSpPr>
      <dsp:spPr>
        <a:xfrm rot="103040">
          <a:off x="1648503" y="835984"/>
          <a:ext cx="203981" cy="2383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648517" y="882740"/>
        <a:ext cx="142787" cy="143017"/>
      </dsp:txXfrm>
    </dsp:sp>
    <dsp:sp modelId="{39A2D25D-7AAA-441C-AD74-3455BF49F2C0}">
      <dsp:nvSpPr>
        <dsp:cNvPr id="0" name=""/>
        <dsp:cNvSpPr/>
      </dsp:nvSpPr>
      <dsp:spPr>
        <a:xfrm>
          <a:off x="1936832" y="498330"/>
          <a:ext cx="911677" cy="840950"/>
        </a:xfrm>
        <a:prstGeom prst="ellipse">
          <a:avLst/>
        </a:prstGeom>
        <a:solidFill>
          <a:schemeClr val="accent2"/>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Heat</a:t>
          </a:r>
          <a:endParaRPr lang="en-US" sz="2300" kern="1200" dirty="0">
            <a:solidFill>
              <a:schemeClr val="bg1"/>
            </a:solidFill>
          </a:endParaRPr>
        </a:p>
      </dsp:txBody>
      <dsp:txXfrm>
        <a:off x="2070344" y="621484"/>
        <a:ext cx="644653" cy="59464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72507-C006-4C04-88B8-DDAFFD09D952}" type="datetimeFigureOut">
              <a:rPr lang="en-US" smtClean="0"/>
              <a:pPr/>
              <a:t>7/24/2019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F5AE7-D61E-43F6-B947-9DBC6E34B903}" type="slidenum">
              <a:rPr lang="en-US" smtClean="0"/>
              <a:pPr/>
              <a:t>‹#›</a:t>
            </a:fld>
            <a:endParaRPr lang="en-US"/>
          </a:p>
        </p:txBody>
      </p:sp>
    </p:spTree>
    <p:extLst>
      <p:ext uri="{BB962C8B-B14F-4D97-AF65-F5344CB8AC3E}">
        <p14:creationId xmlns:p14="http://schemas.microsoft.com/office/powerpoint/2010/main" val="225441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43000" y="685800"/>
            <a:ext cx="4572000" cy="3429000"/>
          </a:xfrm>
          <a:ln/>
        </p:spPr>
      </p:sp>
      <p:sp>
        <p:nvSpPr>
          <p:cNvPr id="59395" name="Rectangle 3"/>
          <p:cNvSpPr>
            <a:spLocks noGrp="1" noChangeArrowheads="1"/>
          </p:cNvSpPr>
          <p:nvPr>
            <p:ph type="body" idx="1"/>
          </p:nvPr>
        </p:nvSpPr>
        <p:spPr>
          <a:xfrm>
            <a:off x="912906" y="4340988"/>
            <a:ext cx="5032190" cy="4115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Tree>
    <p:extLst>
      <p:ext uri="{BB962C8B-B14F-4D97-AF65-F5344CB8AC3E}">
        <p14:creationId xmlns:p14="http://schemas.microsoft.com/office/powerpoint/2010/main" val="220111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BF5AE7-D61E-43F6-B947-9DBC6E34B903}" type="slidenum">
              <a:rPr lang="en-US" smtClean="0"/>
              <a:pPr/>
              <a:t>28</a:t>
            </a:fld>
            <a:endParaRPr lang="en-US"/>
          </a:p>
        </p:txBody>
      </p:sp>
    </p:spTree>
    <p:extLst>
      <p:ext uri="{BB962C8B-B14F-4D97-AF65-F5344CB8AC3E}">
        <p14:creationId xmlns:p14="http://schemas.microsoft.com/office/powerpoint/2010/main" val="88400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FE987-B5E4-4ECE-B92B-A9C77635290C}" type="slidenum">
              <a:rPr lang="en-US" smtClean="0"/>
              <a:pPr/>
              <a:t>‹#›</a:t>
            </a:fld>
            <a:endParaRPr lang="en-US" dirty="0"/>
          </a:p>
        </p:txBody>
      </p:sp>
      <p:sp>
        <p:nvSpPr>
          <p:cNvPr id="7" name="Line 8"/>
          <p:cNvSpPr>
            <a:spLocks noChangeShapeType="1"/>
          </p:cNvSpPr>
          <p:nvPr userDrawn="1"/>
        </p:nvSpPr>
        <p:spPr bwMode="auto">
          <a:xfrm>
            <a:off x="0" y="762000"/>
            <a:ext cx="9194800" cy="0"/>
          </a:xfrm>
          <a:prstGeom prst="line">
            <a:avLst/>
          </a:prstGeom>
          <a:noFill/>
          <a:ln w="38100">
            <a:solidFill>
              <a:srgbClr val="993300"/>
            </a:solidFill>
            <a:round/>
            <a:headEnd/>
            <a:tailEnd/>
          </a:ln>
          <a:effectLst/>
        </p:spPr>
        <p:txBody>
          <a:bodyPr/>
          <a:lstStyle/>
          <a:p>
            <a:pPr fontAlgn="base">
              <a:lnSpc>
                <a:spcPct val="195000"/>
              </a:lnSpc>
              <a:spcBef>
                <a:spcPct val="25000"/>
              </a:spcBef>
              <a:spcAft>
                <a:spcPct val="0"/>
              </a:spcAft>
              <a:buClr>
                <a:srgbClr val="D4D4D6"/>
              </a:buClr>
              <a:buFont typeface="Wingdings" pitchFamily="2" charset="2"/>
              <a:buChar char="Ø"/>
              <a:defRPr/>
            </a:pPr>
            <a:endParaRPr lang="en-US" dirty="0">
              <a:solidFill>
                <a:prstClr val="black"/>
              </a:solidFill>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2" descr="C:\Users\sundeep.nadkarni\Desktop\3D_UltraTech. copy.jpg"/>
          <p:cNvPicPr>
            <a:picLocks noChangeAspect="1" noChangeArrowheads="1"/>
          </p:cNvPicPr>
          <p:nvPr userDrawn="1"/>
        </p:nvPicPr>
        <p:blipFill>
          <a:blip r:embed="rId2" cstate="print"/>
          <a:srcRect/>
          <a:stretch>
            <a:fillRect/>
          </a:stretch>
        </p:blipFill>
        <p:spPr bwMode="auto">
          <a:xfrm>
            <a:off x="8152958" y="-1240"/>
            <a:ext cx="914842" cy="763240"/>
          </a:xfrm>
          <a:prstGeom prst="rect">
            <a:avLst/>
          </a:prstGeom>
          <a:noFill/>
          <a:ln w="9525">
            <a:noFill/>
            <a:miter lim="800000"/>
            <a:headEnd/>
            <a:tailEnd/>
          </a:ln>
        </p:spPr>
      </p:pic>
      <p:sp>
        <p:nvSpPr>
          <p:cNvPr id="8" name="TextBox 7"/>
          <p:cNvSpPr txBox="1"/>
          <p:nvPr userDrawn="1"/>
        </p:nvSpPr>
        <p:spPr>
          <a:xfrm>
            <a:off x="695811" y="6502045"/>
            <a:ext cx="1752250" cy="187685"/>
          </a:xfrm>
          <a:prstGeom prst="rect">
            <a:avLst/>
          </a:prstGeom>
          <a:noFill/>
        </p:spPr>
        <p:txBody>
          <a:bodyPr lIns="63949" tIns="31975" rIns="63949" bIns="31975">
            <a:spAutoFit/>
          </a:bodyPr>
          <a:lstStyle/>
          <a:p>
            <a:pPr defTabSz="914163" fontAlgn="auto">
              <a:spcBef>
                <a:spcPts val="0"/>
              </a:spcBef>
              <a:spcAft>
                <a:spcPts val="0"/>
              </a:spcAft>
              <a:defRPr/>
            </a:pPr>
            <a:r>
              <a:rPr lang="en-US" sz="800" b="1" dirty="0">
                <a:solidFill>
                  <a:schemeClr val="tx1">
                    <a:lumMod val="75000"/>
                    <a:lumOff val="25000"/>
                  </a:schemeClr>
                </a:solidFill>
                <a:latin typeface="Verdana" pitchFamily="34" charset="0"/>
                <a:ea typeface="Verdana" pitchFamily="34" charset="0"/>
                <a:cs typeface="Verdana" pitchFamily="34" charset="0"/>
              </a:rPr>
              <a:t>www.ultratechcement.com</a:t>
            </a:r>
          </a:p>
        </p:txBody>
      </p:sp>
      <p:sp>
        <p:nvSpPr>
          <p:cNvPr id="3" name="Content Placeholder 2"/>
          <p:cNvSpPr>
            <a:spLocks noGrp="1"/>
          </p:cNvSpPr>
          <p:nvPr>
            <p:ph idx="1"/>
          </p:nvPr>
        </p:nvSpPr>
        <p:spPr>
          <a:xfrm>
            <a:off x="457200" y="1447800"/>
            <a:ext cx="8229600" cy="4678363"/>
          </a:xfrm>
        </p:spPr>
        <p:txBody>
          <a:bodyPr>
            <a:normAutofit/>
          </a:bodyPr>
          <a:lstStyle>
            <a:lvl1pPr>
              <a:defRPr sz="1800">
                <a:solidFill>
                  <a:schemeClr val="tx1">
                    <a:lumMod val="75000"/>
                    <a:lumOff val="25000"/>
                  </a:schemeClr>
                </a:solidFill>
                <a:latin typeface="Verdana" pitchFamily="34" charset="0"/>
                <a:ea typeface="Verdana" pitchFamily="34" charset="0"/>
                <a:cs typeface="Verdana" pitchFamily="34" charset="0"/>
              </a:defRPr>
            </a:lvl1pPr>
            <a:lvl2pPr>
              <a:defRPr sz="1600">
                <a:solidFill>
                  <a:schemeClr val="tx1">
                    <a:lumMod val="75000"/>
                    <a:lumOff val="25000"/>
                  </a:schemeClr>
                </a:solidFill>
                <a:latin typeface="Verdana" pitchFamily="34" charset="0"/>
                <a:ea typeface="Verdana" pitchFamily="34" charset="0"/>
                <a:cs typeface="Verdana" pitchFamily="34" charset="0"/>
              </a:defRPr>
            </a:lvl2pPr>
            <a:lvl3pPr>
              <a:defRPr sz="1400">
                <a:solidFill>
                  <a:schemeClr val="tx1">
                    <a:lumMod val="75000"/>
                    <a:lumOff val="25000"/>
                  </a:schemeClr>
                </a:solidFill>
                <a:latin typeface="Verdana" pitchFamily="34" charset="0"/>
                <a:ea typeface="Verdana" pitchFamily="34" charset="0"/>
                <a:cs typeface="Verdana" pitchFamily="34" charset="0"/>
              </a:defRPr>
            </a:lvl3pPr>
            <a:lvl4pPr>
              <a:defRPr sz="1200">
                <a:solidFill>
                  <a:schemeClr val="tx1">
                    <a:lumMod val="75000"/>
                    <a:lumOff val="25000"/>
                  </a:schemeClr>
                </a:solidFill>
                <a:latin typeface="Verdana" pitchFamily="34" charset="0"/>
                <a:ea typeface="Verdana" pitchFamily="34" charset="0"/>
                <a:cs typeface="Verdana" pitchFamily="34" charset="0"/>
              </a:defRPr>
            </a:lvl4pPr>
            <a:lvl5pPr>
              <a:defRPr sz="1200">
                <a:solidFill>
                  <a:schemeClr val="tx1">
                    <a:lumMod val="75000"/>
                    <a:lumOff val="25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a:defRPr/>
            </a:lvl1pPr>
          </a:lstStyle>
          <a:p>
            <a:pPr>
              <a:defRPr/>
            </a:pPr>
            <a:fld id="{6F9B4275-9031-46C2-9506-2DDFB99DFF14}" type="datetimeFigureOut">
              <a:rPr lang="en-US"/>
              <a:pPr>
                <a:defRPr/>
              </a:pPr>
              <a:t>7/24/2019</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7014530" y="6384881"/>
            <a:ext cx="477886" cy="364883"/>
          </a:xfrm>
        </p:spPr>
        <p:txBody>
          <a:bodyPr/>
          <a:lstStyle>
            <a:lvl1pPr>
              <a:defRPr/>
            </a:lvl1pPr>
          </a:lstStyle>
          <a:p>
            <a:pPr>
              <a:defRPr/>
            </a:pPr>
            <a:r>
              <a:rPr lang="en-US" dirty="0"/>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414338"/>
            <a:ext cx="6452089" cy="500062"/>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1447800" y="1330325"/>
            <a:ext cx="7473462" cy="230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1447800" y="3789364"/>
            <a:ext cx="7473462" cy="2306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25"/>
          <p:cNvSpPr>
            <a:spLocks noGrp="1" noChangeArrowheads="1"/>
          </p:cNvSpPr>
          <p:nvPr>
            <p:ph type="ftr" sz="quarter" idx="10"/>
          </p:nvPr>
        </p:nvSpPr>
        <p:spPr>
          <a:xfrm>
            <a:off x="4462097" y="6435725"/>
            <a:ext cx="1418492" cy="274638"/>
          </a:xfrm>
          <a:prstGeom prst="rect">
            <a:avLst/>
          </a:prstGeom>
        </p:spPr>
        <p:txBody>
          <a:bodyPr/>
          <a:lstStyle>
            <a:lvl1pPr>
              <a:defRPr>
                <a:latin typeface="Arial" pitchFamily="34" charset="0"/>
                <a:cs typeface="Arial" pitchFamily="34" charset="0"/>
              </a:defRPr>
            </a:lvl1pPr>
          </a:lstStyle>
          <a:p>
            <a:pPr>
              <a:defRPr/>
            </a:pPr>
            <a:r>
              <a:rPr lang="en-GB"/>
              <a:t>RMX Team Meeting</a:t>
            </a:r>
          </a:p>
        </p:txBody>
      </p:sp>
    </p:spTree>
    <p:extLst>
      <p:ext uri="{BB962C8B-B14F-4D97-AF65-F5344CB8AC3E}">
        <p14:creationId xmlns:p14="http://schemas.microsoft.com/office/powerpoint/2010/main" val="175388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0388E-1271-4691-8064-EB87B5F8CA62}"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FE987-B5E4-4ECE-B92B-A9C7763529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0388E-1271-4691-8064-EB87B5F8CA62}" type="datetimeFigureOut">
              <a:rPr lang="en-US" smtClean="0"/>
              <a:pPr/>
              <a:t>7/24/2019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FE987-B5E4-4ECE-B92B-A9C77635290C}" type="slidenum">
              <a:rPr lang="en-US" smtClean="0"/>
              <a:pPr/>
              <a:t>‹#›</a:t>
            </a:fld>
            <a:endParaRPr lang="en-US" dirty="0"/>
          </a:p>
        </p:txBody>
      </p:sp>
      <p:sp>
        <p:nvSpPr>
          <p:cNvPr id="7" name="Line 8"/>
          <p:cNvSpPr>
            <a:spLocks noChangeShapeType="1"/>
          </p:cNvSpPr>
          <p:nvPr userDrawn="1"/>
        </p:nvSpPr>
        <p:spPr bwMode="auto">
          <a:xfrm>
            <a:off x="0" y="762000"/>
            <a:ext cx="9194800" cy="0"/>
          </a:xfrm>
          <a:prstGeom prst="line">
            <a:avLst/>
          </a:prstGeom>
          <a:noFill/>
          <a:ln w="38100">
            <a:solidFill>
              <a:srgbClr val="993300"/>
            </a:solidFill>
            <a:round/>
            <a:headEnd/>
            <a:tailEnd/>
          </a:ln>
          <a:effectLst/>
        </p:spPr>
        <p:txBody>
          <a:bodyPr/>
          <a:lstStyle/>
          <a:p>
            <a:pPr fontAlgn="base">
              <a:lnSpc>
                <a:spcPct val="195000"/>
              </a:lnSpc>
              <a:spcBef>
                <a:spcPct val="25000"/>
              </a:spcBef>
              <a:spcAft>
                <a:spcPct val="0"/>
              </a:spcAft>
              <a:buClr>
                <a:srgbClr val="D4D4D6"/>
              </a:buClr>
              <a:buFont typeface="Wingdings" pitchFamily="2" charset="2"/>
              <a:buChar char="Ø"/>
              <a:defRPr/>
            </a:pPr>
            <a:endParaRPr lang="en-US" dirty="0">
              <a:solidFill>
                <a:prstClr val="black"/>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file:///C:\Users\a.kulkarni\projects\shelter,temperature%20control\use%20of%20ice.xls!mtrl%20temp%20to%20cool%20conc!R5C2:R7C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oleObject2.bin"/><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sundeep.nadkarni\Desktop\3D_UltraTech. copy.jpg"/>
          <p:cNvPicPr>
            <a:picLocks noChangeAspect="1" noChangeArrowheads="1"/>
          </p:cNvPicPr>
          <p:nvPr/>
        </p:nvPicPr>
        <p:blipFill>
          <a:blip r:embed="rId2" cstate="print"/>
          <a:srcRect/>
          <a:stretch>
            <a:fillRect/>
          </a:stretch>
        </p:blipFill>
        <p:spPr bwMode="auto">
          <a:xfrm>
            <a:off x="3429000" y="897737"/>
            <a:ext cx="1936988" cy="1616863"/>
          </a:xfrm>
          <a:prstGeom prst="rect">
            <a:avLst/>
          </a:prstGeom>
          <a:noFill/>
          <a:ln w="9525">
            <a:noFill/>
            <a:miter lim="800000"/>
            <a:headEnd/>
            <a:tailEnd/>
          </a:ln>
        </p:spPr>
      </p:pic>
      <p:sp>
        <p:nvSpPr>
          <p:cNvPr id="15" name="TextBox 14"/>
          <p:cNvSpPr txBox="1"/>
          <p:nvPr/>
        </p:nvSpPr>
        <p:spPr>
          <a:xfrm>
            <a:off x="838200" y="2468897"/>
            <a:ext cx="7543800" cy="1080237"/>
          </a:xfrm>
          <a:prstGeom prst="rect">
            <a:avLst/>
          </a:prstGeom>
          <a:noFill/>
        </p:spPr>
        <p:txBody>
          <a:bodyPr wrap="square" lIns="63949" tIns="31975" rIns="63949" bIns="31975" anchor="ctr">
            <a:spAutoFit/>
          </a:bodyPr>
          <a:lstStyle/>
          <a:p>
            <a:pPr algn="ctr"/>
            <a:endParaRPr lang="en-US" sz="2400" dirty="0" smtClean="0">
              <a:solidFill>
                <a:schemeClr val="tx2">
                  <a:lumMod val="50000"/>
                </a:schemeClr>
              </a:solidFill>
              <a:latin typeface="Arial" pitchFamily="34" charset="0"/>
              <a:cs typeface="Arial" pitchFamily="34" charset="0"/>
            </a:endParaRPr>
          </a:p>
          <a:p>
            <a:pPr algn="ctr"/>
            <a:r>
              <a:rPr lang="en-US" sz="2800" b="1" dirty="0" smtClean="0">
                <a:solidFill>
                  <a:schemeClr val="tx2">
                    <a:lumMod val="50000"/>
                  </a:schemeClr>
                </a:solidFill>
                <a:latin typeface="Arial" pitchFamily="34" charset="0"/>
                <a:cs typeface="Arial" pitchFamily="34" charset="0"/>
              </a:rPr>
              <a:t>MASS </a:t>
            </a:r>
            <a:r>
              <a:rPr lang="en-US" sz="2800" b="1" smtClean="0">
                <a:solidFill>
                  <a:schemeClr val="tx2">
                    <a:lumMod val="50000"/>
                  </a:schemeClr>
                </a:solidFill>
                <a:latin typeface="Arial" pitchFamily="34" charset="0"/>
                <a:cs typeface="Arial" pitchFamily="34" charset="0"/>
              </a:rPr>
              <a:t>CONCRETE </a:t>
            </a:r>
            <a:r>
              <a:rPr lang="en-US" sz="2800" b="1" smtClean="0">
                <a:solidFill>
                  <a:schemeClr val="tx2">
                    <a:lumMod val="50000"/>
                  </a:schemeClr>
                </a:solidFill>
                <a:latin typeface="Arial" pitchFamily="34" charset="0"/>
                <a:cs typeface="Arial" pitchFamily="34" charset="0"/>
              </a:rPr>
              <a:t>POURS</a:t>
            </a:r>
            <a:r>
              <a:rPr lang="en-US" sz="2400" b="1" dirty="0" smtClean="0">
                <a:latin typeface="Arial" pitchFamily="34" charset="0"/>
                <a:cs typeface="Arial" pitchFamily="34" charset="0"/>
              </a:rPr>
              <a:t> </a:t>
            </a:r>
            <a:endParaRPr lang="en-US" sz="2400" dirty="0" smtClean="0">
              <a:latin typeface="Arial" pitchFamily="34" charset="0"/>
              <a:cs typeface="Arial" pitchFamily="34" charset="0"/>
            </a:endParaRPr>
          </a:p>
          <a:p>
            <a:pPr algn="ctr" defTabSz="914163">
              <a:defRPr/>
            </a:pPr>
            <a:endParaRPr lang="en-US" sz="1400" b="1" dirty="0">
              <a:solidFill>
                <a:schemeClr val="tx1">
                  <a:lumMod val="65000"/>
                  <a:lumOff val="35000"/>
                </a:schemeClr>
              </a:solidFill>
              <a:latin typeface="Verdana" pitchFamily="34" charset="0"/>
              <a:ea typeface="Verdana" pitchFamily="34" charset="0"/>
              <a:cs typeface="Verdana" pitchFamily="34" charset="0"/>
            </a:endParaRPr>
          </a:p>
        </p:txBody>
      </p:sp>
      <p:pic>
        <p:nvPicPr>
          <p:cNvPr id="10" name="Picture 9" descr="D:\My Work Folder\Corporate Communications\External Communications\Corporate Activity\Corporate Presentation\Images\RMC\Truck 1.jpg"/>
          <p:cNvPicPr/>
          <p:nvPr/>
        </p:nvPicPr>
        <p:blipFill>
          <a:blip r:embed="rId3" cstate="print"/>
          <a:srcRect/>
          <a:stretch>
            <a:fillRect/>
          </a:stretch>
        </p:blipFill>
        <p:spPr bwMode="auto">
          <a:xfrm>
            <a:off x="3328240" y="3352800"/>
            <a:ext cx="2005760" cy="1285502"/>
          </a:xfrm>
          <a:prstGeom prst="rect">
            <a:avLst/>
          </a:prstGeom>
          <a:noFill/>
          <a:ln w="9525">
            <a:noFill/>
            <a:miter lim="800000"/>
            <a:headEnd/>
            <a:tailEnd/>
          </a:ln>
        </p:spPr>
      </p:pic>
      <p:pic>
        <p:nvPicPr>
          <p:cNvPr id="14" name="Picture 13" descr="C:\Users\DEB\Desktop\Wadala III-1\Shapoorji Case study\IMG_20140613_114907308.jpg"/>
          <p:cNvPicPr/>
          <p:nvPr/>
        </p:nvPicPr>
        <p:blipFill>
          <a:blip r:embed="rId4" cstate="print"/>
          <a:srcRect/>
          <a:stretch>
            <a:fillRect/>
          </a:stretch>
        </p:blipFill>
        <p:spPr bwMode="auto">
          <a:xfrm>
            <a:off x="2743200" y="5262332"/>
            <a:ext cx="2667000" cy="1370801"/>
          </a:xfrm>
          <a:prstGeom prst="rect">
            <a:avLst/>
          </a:prstGeom>
          <a:noFill/>
          <a:ln w="9525">
            <a:noFill/>
            <a:miter lim="800000"/>
            <a:headEnd/>
            <a:tailEnd/>
          </a:ln>
        </p:spPr>
      </p:pic>
      <p:pic>
        <p:nvPicPr>
          <p:cNvPr id="17" name="Picture 16" descr="C:\Users\DEB\Desktop\Wadala III-1\Wadala Backup\MUMBAI MONORAIL PROJECT\Monorail\521468_498964150145822_171326084_n.jpg"/>
          <p:cNvPicPr/>
          <p:nvPr/>
        </p:nvPicPr>
        <p:blipFill>
          <a:blip r:embed="rId5" cstate="print"/>
          <a:srcRect/>
          <a:stretch>
            <a:fillRect/>
          </a:stretch>
        </p:blipFill>
        <p:spPr bwMode="auto">
          <a:xfrm>
            <a:off x="5486400" y="5257800"/>
            <a:ext cx="2667000" cy="1376133"/>
          </a:xfrm>
          <a:prstGeom prst="rect">
            <a:avLst/>
          </a:prstGeom>
          <a:noFill/>
          <a:ln w="9525">
            <a:noFill/>
            <a:miter lim="800000"/>
            <a:headEnd/>
            <a:tailEnd/>
          </a:ln>
        </p:spPr>
      </p:pic>
      <p:pic>
        <p:nvPicPr>
          <p:cNvPr id="9" name="Picture 8" descr="C:\Users\DEB\AppData\Local\Temp\IMG_20141013_184338722_HDR.jpg"/>
          <p:cNvPicPr/>
          <p:nvPr/>
        </p:nvPicPr>
        <p:blipFill>
          <a:blip r:embed="rId6" cstate="print"/>
          <a:srcRect/>
          <a:stretch>
            <a:fillRect/>
          </a:stretch>
        </p:blipFill>
        <p:spPr bwMode="auto">
          <a:xfrm>
            <a:off x="571472" y="5214950"/>
            <a:ext cx="2143140" cy="14287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838200"/>
            <a:ext cx="8763000" cy="5287804"/>
          </a:xfrm>
        </p:spPr>
        <p:txBody>
          <a:bodyPr rtlCol="0">
            <a:normAutofit/>
          </a:bodyPr>
          <a:lstStyle/>
          <a:p>
            <a:r>
              <a:rPr lang="en-US" sz="2400" dirty="0" smtClean="0"/>
              <a:t> </a:t>
            </a:r>
            <a:r>
              <a:rPr lang="en-US" sz="2200" b="1" dirty="0" smtClean="0">
                <a:latin typeface="Arial" pitchFamily="34" charset="0"/>
                <a:cs typeface="Arial" pitchFamily="34" charset="0"/>
              </a:rPr>
              <a:t>Temperature Monitoring Report of Mockup M40 </a:t>
            </a:r>
          </a:p>
          <a:p>
            <a:pPr>
              <a:buNone/>
            </a:pPr>
            <a:r>
              <a:rPr lang="en-US" sz="2200" b="1" dirty="0" smtClean="0">
                <a:latin typeface="Arial" pitchFamily="34" charset="0"/>
                <a:cs typeface="Arial" pitchFamily="34" charset="0"/>
              </a:rPr>
              <a:t>      </a:t>
            </a:r>
            <a:r>
              <a:rPr lang="en-US" sz="1200" dirty="0" smtClean="0">
                <a:latin typeface="Arial" pitchFamily="34" charset="0"/>
                <a:cs typeface="Arial" pitchFamily="34" charset="0"/>
              </a:rPr>
              <a:t>Key Observations:- 1) Peak Temperature 	                 : 67.0°C at Cube Center (Core) 	</a:t>
            </a:r>
          </a:p>
          <a:p>
            <a:pPr>
              <a:buNone/>
            </a:pPr>
            <a:r>
              <a:rPr lang="en-US" sz="1200" dirty="0" smtClean="0">
                <a:latin typeface="Arial" pitchFamily="34" charset="0"/>
                <a:cs typeface="Arial" pitchFamily="34" charset="0"/>
              </a:rPr>
              <a:t>                                              Time duration of Peak Temperature : After 62.00 Hrs from Batching Time. 	</a:t>
            </a:r>
          </a:p>
          <a:p>
            <a:pPr>
              <a:buNone/>
            </a:pPr>
            <a:r>
              <a:rPr lang="en-US" sz="1200" dirty="0" smtClean="0">
                <a:latin typeface="Arial" pitchFamily="34" charset="0"/>
                <a:cs typeface="Arial" pitchFamily="34" charset="0"/>
              </a:rPr>
              <a:t>                                              Maximum Thermal Gradient             : 5.7°C (Temp Diff between Core &amp; Bottom Corner) 	</a:t>
            </a:r>
          </a:p>
          <a:p>
            <a:pPr>
              <a:buNone/>
            </a:pPr>
            <a:r>
              <a:rPr lang="en-US" sz="1200" b="1" dirty="0" smtClean="0">
                <a:latin typeface="Arial" pitchFamily="34" charset="0"/>
                <a:cs typeface="Arial" pitchFamily="34" charset="0"/>
              </a:rPr>
              <a:t>	</a:t>
            </a:r>
          </a:p>
          <a:p>
            <a:pPr algn="just"/>
            <a:endParaRPr lang="en-US" sz="2200" b="1" dirty="0" smtClean="0">
              <a:latin typeface="Arial" pitchFamily="34" charset="0"/>
              <a:cs typeface="Arial" pitchFamily="34" charset="0"/>
            </a:endParaRPr>
          </a:p>
          <a:p>
            <a:pPr algn="just"/>
            <a:endParaRPr lang="en-US" sz="2200" b="1" dirty="0" smtClean="0">
              <a:latin typeface="Arial" pitchFamily="34" charset="0"/>
              <a:cs typeface="Arial" pitchFamily="34" charset="0"/>
            </a:endParaRPr>
          </a:p>
          <a:p>
            <a:pPr>
              <a:buNone/>
            </a:pPr>
            <a:r>
              <a:rPr lang="en-US" sz="1400" b="1" dirty="0" smtClean="0"/>
              <a:t> </a:t>
            </a:r>
            <a:endParaRPr lang="en-US" sz="1400" dirty="0" smtClean="0"/>
          </a:p>
        </p:txBody>
      </p:sp>
      <p:sp>
        <p:nvSpPr>
          <p:cNvPr id="9" name="Title 8"/>
          <p:cNvSpPr txBox="1">
            <a:spLocks noGrp="1"/>
          </p:cNvSpPr>
          <p:nvPr>
            <p:ph type="title"/>
          </p:nvPr>
        </p:nvSpPr>
        <p:spPr>
          <a:xfrm>
            <a:off x="152400" y="0"/>
            <a:ext cx="8839200" cy="762000"/>
          </a:xfrm>
          <a:prstGeom prst="rect">
            <a:avLst/>
          </a:prstGeom>
          <a:noFill/>
        </p:spPr>
        <p:txBody>
          <a:bodyPr wrap="square" rtlCol="0">
            <a:spAutoFit/>
          </a:bodyPr>
          <a:lstStyle/>
          <a:p>
            <a:pPr algn="ctr"/>
            <a:r>
              <a:rPr lang="en-US" sz="2400" b="1" dirty="0" smtClean="0">
                <a:latin typeface="Arial" pitchFamily="34" charset="0"/>
                <a:cs typeface="Arial" pitchFamily="34" charset="0"/>
              </a:rPr>
              <a:t>Evaluation of thermal stresses</a:t>
            </a:r>
            <a:endParaRPr lang="en-US" sz="2400" b="1" dirty="0">
              <a:latin typeface="Arial" pitchFamily="34" charset="0"/>
              <a:cs typeface="Arial" pitchFamily="34" charset="0"/>
            </a:endParaRPr>
          </a:p>
        </p:txBody>
      </p:sp>
      <p:graphicFrame>
        <p:nvGraphicFramePr>
          <p:cNvPr id="10" name="Chart 9"/>
          <p:cNvGraphicFramePr>
            <a:graphicFrameLocks/>
          </p:cNvGraphicFramePr>
          <p:nvPr/>
        </p:nvGraphicFramePr>
        <p:xfrm>
          <a:off x="533400" y="2286000"/>
          <a:ext cx="8001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173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990600"/>
          <a:ext cx="7924800" cy="4576205"/>
        </p:xfrm>
        <a:graphic>
          <a:graphicData uri="http://schemas.openxmlformats.org/drawingml/2006/table">
            <a:tbl>
              <a:tblPr/>
              <a:tblGrid>
                <a:gridCol w="2028812"/>
                <a:gridCol w="5895988"/>
              </a:tblGrid>
              <a:tr h="291006">
                <a:tc>
                  <a:txBody>
                    <a:bodyPr/>
                    <a:lstStyle/>
                    <a:p>
                      <a:pPr algn="l" fontAlgn="ctr"/>
                      <a:r>
                        <a:rPr lang="en-US" sz="1400" b="1" i="0" u="none" strike="noStrike" dirty="0">
                          <a:solidFill>
                            <a:srgbClr val="000000"/>
                          </a:solidFill>
                          <a:latin typeface="Arial" pitchFamily="34" charset="0"/>
                          <a:cs typeface="Arial" pitchFamily="34" charset="0"/>
                        </a:rPr>
                        <a:t>Item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l" fontAlgn="ctr"/>
                      <a:r>
                        <a:rPr lang="en-US" sz="1400" b="1" i="0" u="none" strike="noStrike" dirty="0">
                          <a:solidFill>
                            <a:srgbClr val="000000"/>
                          </a:solidFill>
                          <a:latin typeface="Arial" pitchFamily="34" charset="0"/>
                          <a:cs typeface="Arial" pitchFamily="34" charset="0"/>
                        </a:rPr>
                        <a:t>Details</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r h="304233">
                <a:tc>
                  <a:txBody>
                    <a:bodyPr/>
                    <a:lstStyle/>
                    <a:p>
                      <a:pPr algn="l" fontAlgn="ctr"/>
                      <a:r>
                        <a:rPr lang="en-US" sz="1400" b="1" i="0" u="none" strike="noStrike" dirty="0">
                          <a:solidFill>
                            <a:srgbClr val="000000"/>
                          </a:solidFill>
                          <a:latin typeface="Arial" pitchFamily="34" charset="0"/>
                          <a:cs typeface="Arial" pitchFamily="34" charset="0"/>
                        </a:rPr>
                        <a:t>Project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Construction of High rise Building, Mumbai Central. Mumbai </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1006">
                <a:tc>
                  <a:txBody>
                    <a:bodyPr/>
                    <a:lstStyle/>
                    <a:p>
                      <a:pPr algn="l" fontAlgn="ctr"/>
                      <a:r>
                        <a:rPr lang="en-US" sz="1400" b="1" i="0" u="none" strike="noStrike" dirty="0">
                          <a:solidFill>
                            <a:srgbClr val="000000"/>
                          </a:solidFill>
                          <a:latin typeface="Arial" pitchFamily="34" charset="0"/>
                          <a:cs typeface="Arial" pitchFamily="34" charset="0"/>
                        </a:rPr>
                        <a:t>Client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Arial" pitchFamily="34" charset="0"/>
                          <a:cs typeface="Arial" pitchFamily="34" charset="0"/>
                        </a:rPr>
                        <a:t>M/s. Nathani Heights</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518962">
                <a:tc>
                  <a:txBody>
                    <a:bodyPr/>
                    <a:lstStyle/>
                    <a:p>
                      <a:pPr algn="l" fontAlgn="ctr"/>
                      <a:r>
                        <a:rPr lang="en-US" sz="1400" b="1" i="0" u="none" strike="noStrike" dirty="0">
                          <a:solidFill>
                            <a:srgbClr val="000000"/>
                          </a:solidFill>
                          <a:latin typeface="Arial" pitchFamily="34" charset="0"/>
                          <a:cs typeface="Arial" pitchFamily="34" charset="0"/>
                        </a:rPr>
                        <a:t>Project Management Consultant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M/s. Fairwood Pvt.Ltd.</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1006">
                <a:tc>
                  <a:txBody>
                    <a:bodyPr/>
                    <a:lstStyle/>
                    <a:p>
                      <a:pPr algn="l" fontAlgn="ctr"/>
                      <a:r>
                        <a:rPr lang="en-US" sz="1400" b="1" i="0" u="none" strike="noStrike" dirty="0">
                          <a:solidFill>
                            <a:srgbClr val="000000"/>
                          </a:solidFill>
                          <a:latin typeface="Arial" pitchFamily="34" charset="0"/>
                          <a:cs typeface="Arial" pitchFamily="34" charset="0"/>
                        </a:rPr>
                        <a:t>Structural Consultant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smtClean="0">
                          <a:solidFill>
                            <a:srgbClr val="000000"/>
                          </a:solidFill>
                          <a:latin typeface="Arial" pitchFamily="34" charset="0"/>
                          <a:cs typeface="Arial" pitchFamily="34" charset="0"/>
                        </a:rPr>
                        <a:t>M/s</a:t>
                      </a:r>
                      <a:r>
                        <a:rPr lang="en-US" sz="1400" b="0" i="0" u="none" strike="noStrike" dirty="0">
                          <a:solidFill>
                            <a:srgbClr val="000000"/>
                          </a:solidFill>
                          <a:latin typeface="Arial" pitchFamily="34" charset="0"/>
                          <a:cs typeface="Arial" pitchFamily="34" charset="0"/>
                        </a:rPr>
                        <a:t>. Thornton Tomasetti</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1006">
                <a:tc>
                  <a:txBody>
                    <a:bodyPr/>
                    <a:lstStyle/>
                    <a:p>
                      <a:pPr algn="l" fontAlgn="ctr"/>
                      <a:r>
                        <a:rPr lang="en-US" sz="1400" b="1" i="0" u="none" strike="noStrike" dirty="0">
                          <a:solidFill>
                            <a:srgbClr val="000000"/>
                          </a:solidFill>
                          <a:latin typeface="Arial" pitchFamily="34" charset="0"/>
                          <a:cs typeface="Arial" pitchFamily="34" charset="0"/>
                        </a:rPr>
                        <a:t>Grade of Concrete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M40 – Raft Concrete and M80 – Shear Column  </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53000">
                <a:tc>
                  <a:txBody>
                    <a:bodyPr/>
                    <a:lstStyle/>
                    <a:p>
                      <a:pPr algn="l" fontAlgn="ctr"/>
                      <a:r>
                        <a:rPr lang="en-US" sz="1400" b="1" i="0" u="none" strike="noStrike" dirty="0">
                          <a:solidFill>
                            <a:srgbClr val="000000"/>
                          </a:solidFill>
                          <a:latin typeface="Arial" pitchFamily="34" charset="0"/>
                          <a:cs typeface="Arial" pitchFamily="34" charset="0"/>
                        </a:rPr>
                        <a:t>Fresh concrete properties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Arial" pitchFamily="34" charset="0"/>
                          <a:cs typeface="Arial" pitchFamily="34" charset="0"/>
                        </a:rPr>
                        <a:t>Flow of concrete should not be less than 550 mm</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1006">
                <a:tc>
                  <a:txBody>
                    <a:bodyPr/>
                    <a:lstStyle/>
                    <a:p>
                      <a:pPr algn="l" fontAlgn="ctr"/>
                      <a:r>
                        <a:rPr lang="en-US" sz="1400" b="0"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For M80 grade of concrete Height of Pumping up to 150 m</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1006">
                <a:tc>
                  <a:txBody>
                    <a:bodyPr/>
                    <a:lstStyle/>
                    <a:p>
                      <a:pPr algn="l" fontAlgn="ctr"/>
                      <a:r>
                        <a:rPr lang="en-US" sz="1400" b="1"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Placing temperature of concrete should not be more than 28 ° C.</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518962">
                <a:tc>
                  <a:txBody>
                    <a:bodyPr/>
                    <a:lstStyle/>
                    <a:p>
                      <a:pPr algn="l" fontAlgn="ctr"/>
                      <a:r>
                        <a:rPr lang="en-US" sz="1400" b="1" i="0" u="none" strike="noStrike" dirty="0">
                          <a:solidFill>
                            <a:srgbClr val="000000"/>
                          </a:solidFill>
                          <a:latin typeface="Arial" pitchFamily="34" charset="0"/>
                          <a:cs typeface="Arial" pitchFamily="34" charset="0"/>
                        </a:rPr>
                        <a:t>Harden concrete properties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Arial" pitchFamily="34" charset="0"/>
                          <a:cs typeface="Arial" pitchFamily="34" charset="0"/>
                        </a:rPr>
                        <a:t>a) 80 Mpa at 90 days </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1006">
                <a:tc>
                  <a:txBody>
                    <a:bodyPr/>
                    <a:lstStyle/>
                    <a:p>
                      <a:pPr algn="l" fontAlgn="ctr"/>
                      <a:r>
                        <a:rPr lang="en-US" sz="1400" b="1"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Arial" pitchFamily="34" charset="0"/>
                          <a:cs typeface="Arial" pitchFamily="34" charset="0"/>
                        </a:rPr>
                        <a:t>b) Core temperature should be less than 75 </a:t>
                      </a:r>
                      <a:r>
                        <a:rPr lang="en-US" sz="1400" b="0" i="0" u="none" strike="noStrike" dirty="0" smtClean="0">
                          <a:solidFill>
                            <a:srgbClr val="000000"/>
                          </a:solidFill>
                          <a:latin typeface="Arial" pitchFamily="34" charset="0"/>
                          <a:cs typeface="Arial" pitchFamily="34" charset="0"/>
                        </a:rPr>
                        <a:t>C </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1006">
                <a:tc>
                  <a:txBody>
                    <a:bodyPr/>
                    <a:lstStyle/>
                    <a:p>
                      <a:pPr algn="l" fontAlgn="ctr"/>
                      <a:r>
                        <a:rPr lang="en-US" sz="1400" b="0"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c) Differential temp. should be less than 20 C</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53000">
                <a:tc>
                  <a:txBody>
                    <a:bodyPr/>
                    <a:lstStyle/>
                    <a:p>
                      <a:pPr algn="l" fontAlgn="ctr"/>
                      <a:r>
                        <a:rPr lang="en-US" sz="1400" b="0"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latin typeface="Arial" pitchFamily="34" charset="0"/>
                          <a:cs typeface="Arial" pitchFamily="34" charset="0"/>
                        </a:rPr>
                        <a:t>d</a:t>
                      </a:r>
                      <a:r>
                        <a:rPr lang="en-US" sz="1400" b="0" i="0" u="none" strike="noStrike" dirty="0" smtClean="0">
                          <a:solidFill>
                            <a:srgbClr val="000000"/>
                          </a:solidFill>
                          <a:latin typeface="Arial" pitchFamily="34" charset="0"/>
                          <a:cs typeface="Arial" pitchFamily="34" charset="0"/>
                        </a:rPr>
                        <a:t>) </a:t>
                      </a:r>
                      <a:r>
                        <a:rPr lang="en-US" sz="1400" b="0" i="0" u="none" strike="noStrike" dirty="0" err="1" smtClean="0">
                          <a:solidFill>
                            <a:srgbClr val="000000"/>
                          </a:solidFill>
                          <a:latin typeface="Arial" pitchFamily="34" charset="0"/>
                          <a:cs typeface="Arial" pitchFamily="34" charset="0"/>
                        </a:rPr>
                        <a:t>Flyash</a:t>
                      </a:r>
                      <a:r>
                        <a:rPr lang="en-US" sz="1400" b="0" i="0" u="none" strike="noStrike" dirty="0" smtClean="0">
                          <a:solidFill>
                            <a:srgbClr val="000000"/>
                          </a:solidFill>
                          <a:latin typeface="Arial" pitchFamily="34" charset="0"/>
                          <a:cs typeface="Arial" pitchFamily="34" charset="0"/>
                        </a:rPr>
                        <a:t> </a:t>
                      </a:r>
                      <a:r>
                        <a:rPr lang="en-US" sz="1400" b="0" i="0" u="none" strike="noStrike" dirty="0">
                          <a:solidFill>
                            <a:srgbClr val="000000"/>
                          </a:solidFill>
                          <a:latin typeface="Arial" pitchFamily="34" charset="0"/>
                          <a:cs typeface="Arial" pitchFamily="34" charset="0"/>
                        </a:rPr>
                        <a:t>should not be more than 35 % and slag should not be more than 70%                                                     </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itle 8"/>
          <p:cNvSpPr txBox="1">
            <a:spLocks/>
          </p:cNvSpPr>
          <p:nvPr/>
        </p:nvSpPr>
        <p:spPr>
          <a:xfrm>
            <a:off x="152400" y="0"/>
            <a:ext cx="883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Mass Concrete Projects</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p:cNvSpPr>
          <p:nvPr/>
        </p:nvSpPr>
        <p:spPr>
          <a:xfrm>
            <a:off x="152400" y="0"/>
            <a:ext cx="883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Mass Concrete Projects- Nathani Heights</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304800" y="1143000"/>
            <a:ext cx="8153400" cy="2923877"/>
          </a:xfrm>
          <a:prstGeom prst="rect">
            <a:avLst/>
          </a:prstGeom>
          <a:noFill/>
        </p:spPr>
        <p:txBody>
          <a:bodyPr wrap="square" rtlCol="0">
            <a:spAutoFit/>
          </a:bodyPr>
          <a:lstStyle/>
          <a:p>
            <a:r>
              <a:rPr lang="en-US" dirty="0" smtClean="0">
                <a:latin typeface="Arial" pitchFamily="34" charset="0"/>
                <a:ea typeface="ＭＳ Ｐゴシック" pitchFamily="-108" charset="-128"/>
                <a:cs typeface="Arial" pitchFamily="34" charset="0"/>
              </a:rPr>
              <a:t>UltraTech “</a:t>
            </a:r>
            <a:r>
              <a:rPr lang="en-US" dirty="0" err="1" smtClean="0">
                <a:latin typeface="Arial" pitchFamily="34" charset="0"/>
                <a:ea typeface="ＭＳ Ｐゴシック" pitchFamily="-108" charset="-128"/>
                <a:cs typeface="Arial" pitchFamily="34" charset="0"/>
              </a:rPr>
              <a:t>Hypercon</a:t>
            </a:r>
            <a:r>
              <a:rPr lang="en-US" dirty="0" smtClean="0">
                <a:latin typeface="Arial" pitchFamily="34" charset="0"/>
                <a:ea typeface="ＭＳ Ｐゴシック" pitchFamily="-108" charset="-128"/>
                <a:cs typeface="Arial" pitchFamily="34" charset="0"/>
              </a:rPr>
              <a:t> “ quadruple blend concrete designed with optimum proportion of raw materials  is supplied for M80</a:t>
            </a:r>
          </a:p>
          <a:p>
            <a:endParaRPr lang="en-US" dirty="0" smtClean="0">
              <a:latin typeface="Arial" pitchFamily="34" charset="0"/>
              <a:ea typeface="ＭＳ Ｐゴシック" pitchFamily="-108" charset="-128"/>
              <a:cs typeface="Arial" pitchFamily="34" charset="0"/>
            </a:endParaRPr>
          </a:p>
          <a:p>
            <a:r>
              <a:rPr lang="en-US" dirty="0" smtClean="0">
                <a:latin typeface="Arial" pitchFamily="34" charset="0"/>
                <a:ea typeface="ＭＳ Ｐゴシック" pitchFamily="-108" charset="-128"/>
                <a:cs typeface="Arial" pitchFamily="34" charset="0"/>
              </a:rPr>
              <a:t>We have supplied more than 2500 cum of UltraTech M80 </a:t>
            </a:r>
            <a:r>
              <a:rPr lang="en-US" dirty="0" err="1" smtClean="0">
                <a:latin typeface="Arial" pitchFamily="34" charset="0"/>
                <a:ea typeface="ＭＳ Ｐゴシック" pitchFamily="-108" charset="-128"/>
                <a:cs typeface="Arial" pitchFamily="34" charset="0"/>
              </a:rPr>
              <a:t>Hypercon</a:t>
            </a:r>
            <a:r>
              <a:rPr lang="en-US" dirty="0" smtClean="0">
                <a:latin typeface="Arial" pitchFamily="34" charset="0"/>
                <a:ea typeface="ＭＳ Ｐゴシック" pitchFamily="-108" charset="-128"/>
                <a:cs typeface="Arial" pitchFamily="34" charset="0"/>
              </a:rPr>
              <a:t> with 4.4 standard deviation</a:t>
            </a:r>
          </a:p>
          <a:p>
            <a:endParaRPr lang="en-US" dirty="0" smtClean="0">
              <a:latin typeface="Arial" pitchFamily="34" charset="0"/>
              <a:ea typeface="ＭＳ Ｐゴシック" pitchFamily="-108" charset="-128"/>
              <a:cs typeface="Arial" pitchFamily="34" charset="0"/>
            </a:endParaRPr>
          </a:p>
          <a:p>
            <a:r>
              <a:rPr lang="en-US" dirty="0" smtClean="0">
                <a:latin typeface="Arial" pitchFamily="34" charset="0"/>
                <a:ea typeface="ＭＳ Ｐゴシック" pitchFamily="-108" charset="-128"/>
                <a:cs typeface="Arial" pitchFamily="34" charset="0"/>
              </a:rPr>
              <a:t>Compressive Strength 95 MPa @ 90 days</a:t>
            </a:r>
          </a:p>
          <a:p>
            <a:endParaRPr lang="en-US" sz="2000" dirty="0" smtClean="0">
              <a:latin typeface="Arial" pitchFamily="34" charset="0"/>
              <a:ea typeface="ＭＳ Ｐゴシック" pitchFamily="-108" charset="-128"/>
              <a:cs typeface="Arial" pitchFamily="34" charset="0"/>
            </a:endParaRPr>
          </a:p>
          <a:p>
            <a:endParaRPr lang="en-US" sz="2000" dirty="0" smtClean="0">
              <a:latin typeface="Arial" pitchFamily="34" charset="0"/>
              <a:ea typeface="ＭＳ Ｐゴシック" pitchFamily="-108" charset="-128"/>
              <a:cs typeface="Arial" pitchFamily="34" charset="0"/>
            </a:endParaRPr>
          </a:p>
          <a:p>
            <a:endParaRPr lang="en-IN" dirty="0"/>
          </a:p>
        </p:txBody>
      </p:sp>
      <p:pic>
        <p:nvPicPr>
          <p:cNvPr id="7" name="Picture 6" descr="G:\photo_3.JPG"/>
          <p:cNvPicPr/>
          <p:nvPr/>
        </p:nvPicPr>
        <p:blipFill>
          <a:blip r:embed="rId2" cstate="print"/>
          <a:srcRect/>
          <a:stretch>
            <a:fillRect/>
          </a:stretch>
        </p:blipFill>
        <p:spPr bwMode="auto">
          <a:xfrm>
            <a:off x="990601" y="3200400"/>
            <a:ext cx="2743200" cy="3144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G:\photo_1.JPG"/>
          <p:cNvPicPr/>
          <p:nvPr/>
        </p:nvPicPr>
        <p:blipFill>
          <a:blip r:embed="rId3" cstate="print"/>
          <a:srcRect/>
          <a:stretch>
            <a:fillRect/>
          </a:stretch>
        </p:blipFill>
        <p:spPr bwMode="auto">
          <a:xfrm>
            <a:off x="5410200" y="2514600"/>
            <a:ext cx="32766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p:cNvSpPr>
          <p:nvPr/>
        </p:nvSpPr>
        <p:spPr>
          <a:xfrm>
            <a:off x="152400" y="0"/>
            <a:ext cx="8839200" cy="461665"/>
          </a:xfrm>
          <a:prstGeom prst="rect">
            <a:avLst/>
          </a:prstGeom>
          <a:noFill/>
        </p:spPr>
        <p:txBody>
          <a:bodyPr wrap="square" rtlCol="0">
            <a:spAutoFit/>
          </a:bodyPr>
          <a:lstStyle/>
          <a:p>
            <a:pPr algn="ct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Mass Concrete Projects- </a:t>
            </a:r>
            <a:r>
              <a:rPr lang="en-US" sz="2400" b="1" dirty="0" smtClean="0">
                <a:latin typeface="Arial" pitchFamily="34" charset="0"/>
                <a:ea typeface="ＭＳ Ｐゴシック" pitchFamily="-108" charset="-128"/>
                <a:cs typeface="Arial" pitchFamily="34" charset="0"/>
              </a:rPr>
              <a:t>DAICEC- RIL</a:t>
            </a:r>
          </a:p>
        </p:txBody>
      </p:sp>
      <p:graphicFrame>
        <p:nvGraphicFramePr>
          <p:cNvPr id="9" name="Table 8"/>
          <p:cNvGraphicFramePr>
            <a:graphicFrameLocks noGrp="1"/>
          </p:cNvGraphicFramePr>
          <p:nvPr/>
        </p:nvGraphicFramePr>
        <p:xfrm>
          <a:off x="685800" y="1219200"/>
          <a:ext cx="7924800" cy="3703187"/>
        </p:xfrm>
        <a:graphic>
          <a:graphicData uri="http://schemas.openxmlformats.org/drawingml/2006/table">
            <a:tbl>
              <a:tblPr/>
              <a:tblGrid>
                <a:gridCol w="2058967"/>
                <a:gridCol w="5865833"/>
              </a:tblGrid>
              <a:tr h="291006">
                <a:tc>
                  <a:txBody>
                    <a:bodyPr/>
                    <a:lstStyle/>
                    <a:p>
                      <a:pPr algn="l" fontAlgn="ctr"/>
                      <a:r>
                        <a:rPr lang="en-US" sz="1400" b="1" i="0" u="none" strike="noStrike" dirty="0">
                          <a:solidFill>
                            <a:srgbClr val="000000"/>
                          </a:solidFill>
                          <a:latin typeface="Arial" pitchFamily="34" charset="0"/>
                          <a:cs typeface="Arial" pitchFamily="34" charset="0"/>
                        </a:rPr>
                        <a:t>Item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l" fontAlgn="ctr"/>
                      <a:r>
                        <a:rPr lang="en-US" sz="1400" b="1" i="0" u="none" strike="noStrike" dirty="0">
                          <a:solidFill>
                            <a:srgbClr val="000000"/>
                          </a:solidFill>
                          <a:latin typeface="Arial" pitchFamily="34" charset="0"/>
                          <a:cs typeface="Arial" pitchFamily="34" charset="0"/>
                        </a:rPr>
                        <a:t>Details</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r h="304233">
                <a:tc>
                  <a:txBody>
                    <a:bodyPr/>
                    <a:lstStyle/>
                    <a:p>
                      <a:pPr algn="l" fontAlgn="ctr"/>
                      <a:r>
                        <a:rPr lang="en-US" sz="1400" b="1" i="0" u="none" strike="noStrike" dirty="0">
                          <a:solidFill>
                            <a:srgbClr val="000000"/>
                          </a:solidFill>
                          <a:latin typeface="Arial" pitchFamily="34" charset="0"/>
                          <a:cs typeface="Arial" pitchFamily="34" charset="0"/>
                        </a:rPr>
                        <a:t>Project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smtClean="0">
                          <a:solidFill>
                            <a:srgbClr val="000000"/>
                          </a:solidFill>
                          <a:latin typeface="Arial" pitchFamily="34" charset="0"/>
                          <a:cs typeface="Arial" pitchFamily="34" charset="0"/>
                        </a:rPr>
                        <a:t>Dhirubhai</a:t>
                      </a:r>
                      <a:r>
                        <a:rPr lang="en-US" sz="1400" b="0" i="0" u="none" strike="noStrike" baseline="0" dirty="0" smtClean="0">
                          <a:solidFill>
                            <a:srgbClr val="000000"/>
                          </a:solidFill>
                          <a:latin typeface="Arial" pitchFamily="34" charset="0"/>
                          <a:cs typeface="Arial" pitchFamily="34" charset="0"/>
                        </a:rPr>
                        <a:t> Ambani International Convention and Exhibition Centre</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1006">
                <a:tc>
                  <a:txBody>
                    <a:bodyPr/>
                    <a:lstStyle/>
                    <a:p>
                      <a:pPr algn="l" fontAlgn="ctr"/>
                      <a:r>
                        <a:rPr lang="en-US" sz="1400" b="1" i="0" u="none" strike="noStrike" dirty="0">
                          <a:solidFill>
                            <a:srgbClr val="000000"/>
                          </a:solidFill>
                          <a:latin typeface="Arial" pitchFamily="34" charset="0"/>
                          <a:cs typeface="Arial" pitchFamily="34" charset="0"/>
                        </a:rPr>
                        <a:t>Client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Arial" pitchFamily="34" charset="0"/>
                          <a:cs typeface="Arial" pitchFamily="34" charset="0"/>
                        </a:rPr>
                        <a:t>M/s. </a:t>
                      </a:r>
                      <a:r>
                        <a:rPr lang="en-US" sz="1400" b="0" i="0" u="none" strike="noStrike" dirty="0" smtClean="0">
                          <a:solidFill>
                            <a:srgbClr val="000000"/>
                          </a:solidFill>
                          <a:latin typeface="Arial" pitchFamily="34" charset="0"/>
                          <a:cs typeface="Arial" pitchFamily="34" charset="0"/>
                        </a:rPr>
                        <a:t>Reliance</a:t>
                      </a:r>
                      <a:r>
                        <a:rPr lang="en-US" sz="1400" b="0" i="0" u="none" strike="noStrike" baseline="0" dirty="0" smtClean="0">
                          <a:solidFill>
                            <a:srgbClr val="000000"/>
                          </a:solidFill>
                          <a:latin typeface="Arial" pitchFamily="34" charset="0"/>
                          <a:cs typeface="Arial" pitchFamily="34" charset="0"/>
                        </a:rPr>
                        <a:t> Industries</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518962">
                <a:tc>
                  <a:txBody>
                    <a:bodyPr/>
                    <a:lstStyle/>
                    <a:p>
                      <a:pPr algn="l" fontAlgn="ctr"/>
                      <a:r>
                        <a:rPr lang="en-US" sz="1400" b="1" i="0" u="none" strike="noStrike" dirty="0">
                          <a:solidFill>
                            <a:srgbClr val="000000"/>
                          </a:solidFill>
                          <a:latin typeface="Arial" pitchFamily="34" charset="0"/>
                          <a:cs typeface="Arial" pitchFamily="34" charset="0"/>
                        </a:rPr>
                        <a:t>Project Management Consultant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a:solidFill>
                            <a:srgbClr val="000000"/>
                          </a:solidFill>
                          <a:latin typeface="Arial" pitchFamily="34" charset="0"/>
                          <a:cs typeface="Arial" pitchFamily="34" charset="0"/>
                        </a:rPr>
                        <a:t>M/s. </a:t>
                      </a:r>
                      <a:r>
                        <a:rPr lang="en-US" sz="1400" b="0" i="0" u="none" strike="noStrike" dirty="0" smtClean="0">
                          <a:solidFill>
                            <a:srgbClr val="000000"/>
                          </a:solidFill>
                          <a:latin typeface="Arial" pitchFamily="34" charset="0"/>
                          <a:cs typeface="Arial" pitchFamily="34" charset="0"/>
                        </a:rPr>
                        <a:t>Samsung</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1006">
                <a:tc>
                  <a:txBody>
                    <a:bodyPr/>
                    <a:lstStyle/>
                    <a:p>
                      <a:pPr algn="l" fontAlgn="ctr"/>
                      <a:r>
                        <a:rPr lang="en-US" sz="1400" b="1" i="0" u="none" strike="noStrike" dirty="0" smtClean="0">
                          <a:solidFill>
                            <a:srgbClr val="000000"/>
                          </a:solidFill>
                          <a:latin typeface="Arial" pitchFamily="34" charset="0"/>
                          <a:cs typeface="Arial" pitchFamily="34" charset="0"/>
                        </a:rPr>
                        <a:t>Contractor</a:t>
                      </a:r>
                      <a:endParaRPr lang="en-US" sz="14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smtClean="0">
                          <a:solidFill>
                            <a:srgbClr val="000000"/>
                          </a:solidFill>
                          <a:latin typeface="Arial" pitchFamily="34" charset="0"/>
                          <a:cs typeface="Arial" pitchFamily="34" charset="0"/>
                        </a:rPr>
                        <a:t>L&amp;T</a:t>
                      </a:r>
                      <a:r>
                        <a:rPr lang="en-US" sz="1400" b="0" i="0" u="none" strike="noStrike" baseline="0" dirty="0" smtClean="0">
                          <a:solidFill>
                            <a:srgbClr val="000000"/>
                          </a:solidFill>
                          <a:latin typeface="Arial" pitchFamily="34" charset="0"/>
                          <a:cs typeface="Arial" pitchFamily="34" charset="0"/>
                        </a:rPr>
                        <a:t> Construction</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1006">
                <a:tc>
                  <a:txBody>
                    <a:bodyPr/>
                    <a:lstStyle/>
                    <a:p>
                      <a:pPr algn="l" fontAlgn="ctr"/>
                      <a:r>
                        <a:rPr lang="en-US" sz="1400" b="1" i="0" u="none" strike="noStrike" dirty="0">
                          <a:solidFill>
                            <a:srgbClr val="000000"/>
                          </a:solidFill>
                          <a:latin typeface="Arial" pitchFamily="34" charset="0"/>
                          <a:cs typeface="Arial" pitchFamily="34" charset="0"/>
                        </a:rPr>
                        <a:t>Grade of Concrete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smtClean="0">
                          <a:solidFill>
                            <a:srgbClr val="000000"/>
                          </a:solidFill>
                          <a:latin typeface="Arial" pitchFamily="34" charset="0"/>
                          <a:cs typeface="Arial" pitchFamily="34" charset="0"/>
                        </a:rPr>
                        <a:t>M40-M50-M70</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53000">
                <a:tc>
                  <a:txBody>
                    <a:bodyPr/>
                    <a:lstStyle/>
                    <a:p>
                      <a:pPr algn="l" fontAlgn="ctr"/>
                      <a:r>
                        <a:rPr lang="en-US" sz="1400" b="1" i="0" u="none" strike="noStrike" dirty="0">
                          <a:solidFill>
                            <a:srgbClr val="000000"/>
                          </a:solidFill>
                          <a:latin typeface="Arial" pitchFamily="34" charset="0"/>
                          <a:cs typeface="Arial" pitchFamily="34" charset="0"/>
                        </a:rPr>
                        <a:t>Fresh concrete properties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Arial" pitchFamily="34" charset="0"/>
                          <a:cs typeface="Arial" pitchFamily="34" charset="0"/>
                        </a:rPr>
                        <a:t>Flow of concrete should not be less than </a:t>
                      </a:r>
                      <a:r>
                        <a:rPr lang="en-US" sz="1400" b="0" i="0" u="none" strike="noStrike" dirty="0" smtClean="0">
                          <a:solidFill>
                            <a:srgbClr val="000000"/>
                          </a:solidFill>
                          <a:latin typeface="Arial" pitchFamily="34" charset="0"/>
                          <a:cs typeface="Arial" pitchFamily="34" charset="0"/>
                        </a:rPr>
                        <a:t>500 </a:t>
                      </a:r>
                      <a:r>
                        <a:rPr lang="en-US" sz="1400" b="0" i="0" u="none" strike="noStrike" dirty="0">
                          <a:solidFill>
                            <a:srgbClr val="000000"/>
                          </a:solidFill>
                          <a:latin typeface="Arial" pitchFamily="34" charset="0"/>
                          <a:cs typeface="Arial" pitchFamily="34" charset="0"/>
                        </a:rPr>
                        <a:t>mm</a:t>
                      </a: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1006">
                <a:tc>
                  <a:txBody>
                    <a:bodyPr/>
                    <a:lstStyle/>
                    <a:p>
                      <a:pPr algn="l" fontAlgn="ctr"/>
                      <a:r>
                        <a:rPr lang="en-US" sz="1400" b="0"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fontAlgn="ctr"/>
                      <a:r>
                        <a:rPr lang="en-US" sz="1400" b="0" i="0" u="none" strike="noStrike" dirty="0" smtClean="0">
                          <a:solidFill>
                            <a:srgbClr val="000000"/>
                          </a:solidFill>
                          <a:latin typeface="Arial" pitchFamily="34" charset="0"/>
                          <a:cs typeface="Arial" pitchFamily="34" charset="0"/>
                        </a:rPr>
                        <a:t>Concrete  placing temperature should not exceed 30 deg</a:t>
                      </a:r>
                      <a:r>
                        <a:rPr lang="en-US" sz="1400" b="0" i="0" u="none" strike="noStrike" baseline="0" dirty="0" smtClean="0">
                          <a:solidFill>
                            <a:srgbClr val="000000"/>
                          </a:solidFill>
                          <a:latin typeface="Arial" pitchFamily="34" charset="0"/>
                          <a:cs typeface="Arial" pitchFamily="34" charset="0"/>
                        </a:rPr>
                        <a:t> c</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518962">
                <a:tc>
                  <a:txBody>
                    <a:bodyPr/>
                    <a:lstStyle/>
                    <a:p>
                      <a:pPr algn="l" fontAlgn="ctr"/>
                      <a:r>
                        <a:rPr lang="en-US" sz="1400" b="1" i="0" u="none" strike="noStrike" dirty="0" smtClean="0">
                          <a:solidFill>
                            <a:srgbClr val="000000"/>
                          </a:solidFill>
                          <a:latin typeface="Arial" pitchFamily="34" charset="0"/>
                          <a:cs typeface="Arial" pitchFamily="34" charset="0"/>
                        </a:rPr>
                        <a:t>Hardened </a:t>
                      </a:r>
                      <a:r>
                        <a:rPr lang="en-US" sz="1400" b="1" i="0" u="none" strike="noStrike" dirty="0">
                          <a:solidFill>
                            <a:srgbClr val="000000"/>
                          </a:solidFill>
                          <a:latin typeface="Arial" pitchFamily="34" charset="0"/>
                          <a:cs typeface="Arial" pitchFamily="34" charset="0"/>
                        </a:rPr>
                        <a:t>concrete properties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Arial" pitchFamily="34" charset="0"/>
                          <a:cs typeface="Arial" pitchFamily="34" charset="0"/>
                        </a:rPr>
                        <a:t>GGBS concrete with 56 days strength criteria</a:t>
                      </a:r>
                    </a:p>
                    <a:p>
                      <a:pPr algn="l" fontAlgn="ct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53000">
                <a:tc>
                  <a:txBody>
                    <a:bodyPr/>
                    <a:lstStyle/>
                    <a:p>
                      <a:pPr algn="l" fontAlgn="ctr"/>
                      <a:r>
                        <a:rPr lang="en-US" sz="1400" b="0"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Arial" pitchFamily="34" charset="0"/>
                          <a:cs typeface="Arial" pitchFamily="34" charset="0"/>
                        </a:rPr>
                        <a:t>Core temperature should be less than 72 C </a:t>
                      </a:r>
                    </a:p>
                    <a:p>
                      <a:pPr algn="l" fontAlgn="ct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4BAC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p:cNvSpPr>
          <p:nvPr/>
        </p:nvSpPr>
        <p:spPr>
          <a:xfrm>
            <a:off x="152400" y="0"/>
            <a:ext cx="8839200" cy="461665"/>
          </a:xfrm>
          <a:prstGeom prst="rect">
            <a:avLst/>
          </a:prstGeom>
          <a:noFill/>
        </p:spPr>
        <p:txBody>
          <a:bodyPr wrap="square" rtlCol="0">
            <a:spAutoFit/>
          </a:bodyPr>
          <a:lstStyle/>
          <a:p>
            <a:pPr algn="ct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Mass Concrete Projects- </a:t>
            </a:r>
            <a:r>
              <a:rPr lang="en-US" sz="2400" b="1" dirty="0" smtClean="0">
                <a:latin typeface="Arial" pitchFamily="34" charset="0"/>
                <a:ea typeface="ＭＳ Ｐゴシック" pitchFamily="-108" charset="-128"/>
                <a:cs typeface="Arial" pitchFamily="34" charset="0"/>
              </a:rPr>
              <a:t>DAICEC- RIL</a:t>
            </a:r>
          </a:p>
        </p:txBody>
      </p:sp>
      <p:sp>
        <p:nvSpPr>
          <p:cNvPr id="4" name="TextBox 3"/>
          <p:cNvSpPr txBox="1"/>
          <p:nvPr/>
        </p:nvSpPr>
        <p:spPr>
          <a:xfrm>
            <a:off x="428596" y="1071546"/>
            <a:ext cx="8153400" cy="2369880"/>
          </a:xfrm>
          <a:prstGeom prst="rect">
            <a:avLst/>
          </a:prstGeom>
          <a:noFill/>
        </p:spPr>
        <p:txBody>
          <a:bodyPr wrap="square" rtlCol="0">
            <a:spAutoFit/>
          </a:bodyPr>
          <a:lstStyle/>
          <a:p>
            <a:r>
              <a:rPr lang="en-US" dirty="0" smtClean="0">
                <a:latin typeface="Arial" pitchFamily="34" charset="0"/>
                <a:ea typeface="ＭＳ Ｐゴシック" pitchFamily="-108" charset="-128"/>
                <a:cs typeface="Arial" pitchFamily="34" charset="0"/>
              </a:rPr>
              <a:t>UltraTech Thermocon is designed using  66% SCM  to control risk of thermal stresses arising in mass concrete foundations</a:t>
            </a:r>
          </a:p>
          <a:p>
            <a:endParaRPr lang="en-US" dirty="0" smtClean="0">
              <a:latin typeface="Arial" pitchFamily="34" charset="0"/>
              <a:ea typeface="ＭＳ Ｐゴシック" pitchFamily="-108" charset="-128"/>
              <a:cs typeface="Arial" pitchFamily="34" charset="0"/>
            </a:endParaRPr>
          </a:p>
          <a:p>
            <a:endParaRPr lang="en-US" dirty="0" smtClean="0">
              <a:latin typeface="Arial" pitchFamily="34" charset="0"/>
              <a:ea typeface="ＭＳ Ｐゴシック" pitchFamily="-108" charset="-128"/>
              <a:cs typeface="Arial" pitchFamily="34" charset="0"/>
            </a:endParaRPr>
          </a:p>
          <a:p>
            <a:endParaRPr lang="en-US" dirty="0" smtClean="0">
              <a:latin typeface="Arial" pitchFamily="34" charset="0"/>
              <a:ea typeface="ＭＳ Ｐゴシック" pitchFamily="-108" charset="-128"/>
              <a:cs typeface="Arial" pitchFamily="34" charset="0"/>
            </a:endParaRPr>
          </a:p>
          <a:p>
            <a:endParaRPr lang="en-US" sz="2000" dirty="0" smtClean="0">
              <a:latin typeface="Arial" pitchFamily="34" charset="0"/>
              <a:ea typeface="ＭＳ Ｐゴシック" pitchFamily="-108" charset="-128"/>
              <a:cs typeface="Arial" pitchFamily="34" charset="0"/>
            </a:endParaRPr>
          </a:p>
          <a:p>
            <a:endParaRPr lang="en-US" sz="2000" dirty="0" smtClean="0">
              <a:latin typeface="Arial" pitchFamily="34" charset="0"/>
              <a:ea typeface="ＭＳ Ｐゴシック" pitchFamily="-108" charset="-128"/>
              <a:cs typeface="Arial" pitchFamily="34" charset="0"/>
            </a:endParaRPr>
          </a:p>
          <a:p>
            <a:endParaRPr lang="en-IN" dirty="0"/>
          </a:p>
        </p:txBody>
      </p:sp>
      <p:pic>
        <p:nvPicPr>
          <p:cNvPr id="6" name="Picture 5"/>
          <p:cNvPicPr/>
          <p:nvPr/>
        </p:nvPicPr>
        <p:blipFill>
          <a:blip r:embed="rId2" cstate="print"/>
          <a:srcRect/>
          <a:stretch>
            <a:fillRect/>
          </a:stretch>
        </p:blipFill>
        <p:spPr bwMode="auto">
          <a:xfrm>
            <a:off x="571472" y="2714620"/>
            <a:ext cx="4572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p:nvPr/>
        </p:nvPicPr>
        <p:blipFill>
          <a:blip r:embed="rId3" cstate="print"/>
          <a:srcRect/>
          <a:stretch>
            <a:fillRect/>
          </a:stretch>
        </p:blipFill>
        <p:spPr bwMode="auto">
          <a:xfrm>
            <a:off x="5429256" y="2786058"/>
            <a:ext cx="33528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8839200" cy="652462"/>
          </a:xfrm>
        </p:spPr>
        <p:txBody>
          <a:bodyPr>
            <a:normAutofit fontScale="90000"/>
          </a:bodyPr>
          <a:lstStyle/>
          <a:p>
            <a:pPr algn="l"/>
            <a:r>
              <a:rPr lang="en-US" altLang="en-US" sz="2700" b="1" i="1" dirty="0" smtClean="0">
                <a:latin typeface="Tahoma" pitchFamily="34" charset="0"/>
              </a:rPr>
              <a:t>Raw Materials temperature &amp; its effect on fresh concrete </a:t>
            </a:r>
            <a:r>
              <a:rPr lang="en-US" altLang="en-US" sz="2700" b="1" i="1" dirty="0">
                <a:latin typeface="Tahoma" pitchFamily="34" charset="0"/>
              </a:rPr>
              <a:t>temperature</a:t>
            </a:r>
          </a:p>
        </p:txBody>
      </p:sp>
      <p:graphicFrame>
        <p:nvGraphicFramePr>
          <p:cNvPr id="30723" name="Object 3"/>
          <p:cNvGraphicFramePr>
            <a:graphicFrameLocks noGrp="1" noChangeAspect="1"/>
          </p:cNvGraphicFramePr>
          <p:nvPr>
            <p:ph sz="half" idx="1"/>
            <p:extLst>
              <p:ext uri="{D42A27DB-BD31-4B8C-83A1-F6EECF244321}">
                <p14:modId xmlns:p14="http://schemas.microsoft.com/office/powerpoint/2010/main" val="2064824645"/>
              </p:ext>
            </p:extLst>
          </p:nvPr>
        </p:nvGraphicFramePr>
        <p:xfrm>
          <a:off x="266700" y="990600"/>
          <a:ext cx="8572500" cy="1371600"/>
        </p:xfrm>
        <a:graphic>
          <a:graphicData uri="http://schemas.openxmlformats.org/presentationml/2006/ole">
            <mc:AlternateContent xmlns:mc="http://schemas.openxmlformats.org/markup-compatibility/2006">
              <mc:Choice xmlns:v="urn:schemas-microsoft-com:vml" Requires="v">
                <p:oleObj spid="_x0000_s1053" name="Worksheet" r:id="rId4" imgW="5471268" imgH="998255" progId="Excel.Sheet.8">
                  <p:link updateAutomatic="1"/>
                </p:oleObj>
              </mc:Choice>
              <mc:Fallback>
                <p:oleObj name="Worksheet" r:id="rId4" imgW="5471268" imgH="998255" progId="Excel.Sheet.8">
                  <p:link updateAutomatic="1"/>
                  <p:pic>
                    <p:nvPicPr>
                      <p:cNvPr id="0" name="Picture 2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990600"/>
                        <a:ext cx="85725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4"/>
          <p:cNvSpPr>
            <a:spLocks noGrp="1" noChangeArrowheads="1"/>
          </p:cNvSpPr>
          <p:nvPr>
            <p:ph type="body" sz="half" idx="2"/>
          </p:nvPr>
        </p:nvSpPr>
        <p:spPr>
          <a:xfrm>
            <a:off x="152400" y="3397250"/>
            <a:ext cx="7455877" cy="2286000"/>
          </a:xfrm>
        </p:spPr>
        <p:txBody>
          <a:bodyPr/>
          <a:lstStyle/>
          <a:p>
            <a:r>
              <a:rPr lang="en-US" altLang="en-US" sz="2000" dirty="0" smtClean="0"/>
              <a:t>In terms of Efficiency:</a:t>
            </a:r>
          </a:p>
          <a:p>
            <a:pPr lvl="1"/>
            <a:r>
              <a:rPr lang="en-US" altLang="en-US" sz="1800" dirty="0" smtClean="0"/>
              <a:t>Cooling of Aggregates.</a:t>
            </a:r>
          </a:p>
          <a:p>
            <a:pPr lvl="1"/>
            <a:r>
              <a:rPr lang="en-US" altLang="en-US" sz="1800" dirty="0" smtClean="0"/>
              <a:t>Use of Chilled Water or Ice.</a:t>
            </a:r>
          </a:p>
          <a:p>
            <a:pPr lvl="1"/>
            <a:r>
              <a:rPr lang="en-US" altLang="en-US" sz="1800" dirty="0" smtClean="0"/>
              <a:t>Use of Cool Cement.</a:t>
            </a:r>
          </a:p>
        </p:txBody>
      </p:sp>
      <p:sp>
        <p:nvSpPr>
          <p:cNvPr id="30725" name="Text Box 5"/>
          <p:cNvSpPr txBox="1">
            <a:spLocks noChangeArrowheads="1"/>
          </p:cNvSpPr>
          <p:nvPr/>
        </p:nvSpPr>
        <p:spPr bwMode="auto">
          <a:xfrm>
            <a:off x="457200" y="2828926"/>
            <a:ext cx="35257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spcBef>
                <a:spcPct val="50000"/>
              </a:spcBef>
              <a:buSzPct val="90000"/>
              <a:buFont typeface="Wingdings" pitchFamily="2" charset="2"/>
              <a:buNone/>
            </a:pPr>
            <a:r>
              <a:rPr lang="en-US" altLang="en-US" sz="1000" b="1" dirty="0"/>
              <a:t>*from Neville, w/c  0.5 &amp; </a:t>
            </a:r>
            <a:r>
              <a:rPr lang="en-US" altLang="en-US" sz="1000" b="1" dirty="0" err="1"/>
              <a:t>agg</a:t>
            </a:r>
            <a:r>
              <a:rPr lang="en-US" altLang="en-US" sz="1000" b="1" dirty="0"/>
              <a:t>/c  5.6</a:t>
            </a:r>
          </a:p>
        </p:txBody>
      </p:sp>
      <p:pic>
        <p:nvPicPr>
          <p:cNvPr id="6" name="Picture 2" descr="H:\Ice crushing\IMG0017A.jpg"/>
          <p:cNvPicPr>
            <a:picLocks noChangeAspect="1" noChangeArrowheads="1"/>
          </p:cNvPicPr>
          <p:nvPr/>
        </p:nvPicPr>
        <p:blipFill>
          <a:blip r:embed="rId6" cstate="print"/>
          <a:srcRect/>
          <a:stretch>
            <a:fillRect/>
          </a:stretch>
        </p:blipFill>
        <p:spPr bwMode="auto">
          <a:xfrm>
            <a:off x="6429388" y="3357561"/>
            <a:ext cx="2071702" cy="2762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2770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4815" y="-152400"/>
            <a:ext cx="9009185" cy="1143000"/>
          </a:xfrm>
        </p:spPr>
        <p:txBody>
          <a:bodyPr/>
          <a:lstStyle/>
          <a:p>
            <a:pPr algn="l"/>
            <a:r>
              <a:rPr lang="en-US" altLang="en-US" b="1" dirty="0" smtClean="0"/>
              <a:t>Ways to cool aggregates</a:t>
            </a:r>
          </a:p>
        </p:txBody>
      </p:sp>
      <p:pic>
        <p:nvPicPr>
          <p:cNvPr id="31747" name="Picture 4" descr="IMG_13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352571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Picture 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965" y="914400"/>
            <a:ext cx="352278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304800" y="4114800"/>
            <a:ext cx="713642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50000"/>
              </a:spcBef>
              <a:spcAft>
                <a:spcPct val="0"/>
              </a:spcAft>
              <a:buClrTx/>
              <a:buFontTx/>
              <a:buNone/>
            </a:pPr>
            <a:r>
              <a:rPr lang="en-US" altLang="en-US" sz="1800">
                <a:solidFill>
                  <a:schemeClr val="tx2"/>
                </a:solidFill>
              </a:rPr>
              <a:t>Roof over aggregates will shelter heat from the sun, fine water mist spray cools aggregates when water evaporates</a:t>
            </a:r>
          </a:p>
        </p:txBody>
      </p:sp>
      <p:sp>
        <p:nvSpPr>
          <p:cNvPr id="31750" name="Text Box 7"/>
          <p:cNvSpPr txBox="1">
            <a:spLocks noChangeArrowheads="1"/>
          </p:cNvSpPr>
          <p:nvPr/>
        </p:nvSpPr>
        <p:spPr bwMode="auto">
          <a:xfrm>
            <a:off x="316992" y="5029200"/>
            <a:ext cx="713642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50000"/>
              </a:spcBef>
              <a:spcAft>
                <a:spcPct val="0"/>
              </a:spcAft>
              <a:buClrTx/>
              <a:buFontTx/>
              <a:buNone/>
            </a:pPr>
            <a:r>
              <a:rPr lang="en-US" altLang="en-US" sz="1800" dirty="0">
                <a:solidFill>
                  <a:schemeClr val="tx2"/>
                </a:solidFill>
              </a:rPr>
              <a:t>Air condition the aggregate stockpile area ?</a:t>
            </a:r>
          </a:p>
        </p:txBody>
      </p:sp>
    </p:spTree>
    <p:extLst>
      <p:ext uri="{BB962C8B-B14F-4D97-AF65-F5344CB8AC3E}">
        <p14:creationId xmlns:p14="http://schemas.microsoft.com/office/powerpoint/2010/main" val="346309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 y="-152400"/>
            <a:ext cx="8229600" cy="1143000"/>
          </a:xfrm>
        </p:spPr>
        <p:txBody>
          <a:bodyPr/>
          <a:lstStyle/>
          <a:p>
            <a:r>
              <a:rPr lang="en-US" altLang="en-US" b="1" dirty="0" smtClean="0"/>
              <a:t>Chill Water System &amp; Ice Factory</a:t>
            </a:r>
          </a:p>
        </p:txBody>
      </p:sp>
      <p:sp>
        <p:nvSpPr>
          <p:cNvPr id="34819" name="Rectangle 3"/>
          <p:cNvSpPr>
            <a:spLocks noGrp="1" noChangeArrowheads="1"/>
          </p:cNvSpPr>
          <p:nvPr>
            <p:ph type="body" idx="1"/>
          </p:nvPr>
        </p:nvSpPr>
        <p:spPr>
          <a:xfrm>
            <a:off x="1650023" y="4264025"/>
            <a:ext cx="3291254" cy="508000"/>
          </a:xfrm>
        </p:spPr>
        <p:txBody>
          <a:bodyPr/>
          <a:lstStyle/>
          <a:p>
            <a:pPr>
              <a:buFont typeface="Wingdings" pitchFamily="2" charset="2"/>
              <a:buNone/>
            </a:pPr>
            <a:r>
              <a:rPr lang="en-US" altLang="en-US" sz="2000" smtClean="0"/>
              <a:t>Chiller Water System</a:t>
            </a:r>
          </a:p>
        </p:txBody>
      </p:sp>
      <p:pic>
        <p:nvPicPr>
          <p:cNvPr id="34820" name="Picture 4" descr="IMG_1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4177" y="1120775"/>
            <a:ext cx="3518389"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Picture 155-SNA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28" y="1130300"/>
            <a:ext cx="36136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ChangeArrowheads="1"/>
          </p:cNvSpPr>
          <p:nvPr/>
        </p:nvSpPr>
        <p:spPr bwMode="auto">
          <a:xfrm>
            <a:off x="5079023" y="4254500"/>
            <a:ext cx="37777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buFont typeface="Wingdings" pitchFamily="2" charset="2"/>
              <a:buNone/>
            </a:pPr>
            <a:r>
              <a:rPr lang="en-US" altLang="en-US" sz="2000"/>
              <a:t>Ice Factory above conveyor belt</a:t>
            </a:r>
          </a:p>
        </p:txBody>
      </p:sp>
    </p:spTree>
    <p:extLst>
      <p:ext uri="{BB962C8B-B14F-4D97-AF65-F5344CB8AC3E}">
        <p14:creationId xmlns:p14="http://schemas.microsoft.com/office/powerpoint/2010/main" val="322863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152400"/>
            <a:ext cx="7350369" cy="500062"/>
          </a:xfrm>
        </p:spPr>
        <p:txBody>
          <a:bodyPr/>
          <a:lstStyle/>
          <a:p>
            <a:r>
              <a:rPr lang="en-US" altLang="en-US" sz="2400" b="1" dirty="0" smtClean="0"/>
              <a:t>How to estimate the fresh concrete temperature?</a:t>
            </a:r>
          </a:p>
        </p:txBody>
      </p:sp>
      <p:sp>
        <p:nvSpPr>
          <p:cNvPr id="35843" name="Text Box 6"/>
          <p:cNvSpPr txBox="1">
            <a:spLocks noChangeArrowheads="1"/>
          </p:cNvSpPr>
          <p:nvPr/>
        </p:nvSpPr>
        <p:spPr bwMode="auto">
          <a:xfrm>
            <a:off x="2391508" y="4324351"/>
            <a:ext cx="110783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eaLnBrk="1" hangingPunct="1">
              <a:spcBef>
                <a:spcPct val="0"/>
              </a:spcBef>
              <a:spcAft>
                <a:spcPct val="0"/>
              </a:spcAft>
              <a:buClrTx/>
              <a:buFontTx/>
              <a:buNone/>
            </a:pPr>
            <a:endParaRPr lang="en-US" altLang="en-US" sz="1800">
              <a:solidFill>
                <a:schemeClr val="tx2"/>
              </a:solidFill>
            </a:endParaRPr>
          </a:p>
        </p:txBody>
      </p:sp>
      <p:cxnSp>
        <p:nvCxnSpPr>
          <p:cNvPr id="35847" name="Straight Connector 3"/>
          <p:cNvCxnSpPr>
            <a:cxnSpLocks noChangeShapeType="1"/>
          </p:cNvCxnSpPr>
          <p:nvPr/>
        </p:nvCxnSpPr>
        <p:spPr bwMode="auto">
          <a:xfrm>
            <a:off x="4374174" y="1558926"/>
            <a:ext cx="3496408" cy="3206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8" name="Straight Connector 5"/>
          <p:cNvCxnSpPr>
            <a:cxnSpLocks noChangeShapeType="1"/>
          </p:cNvCxnSpPr>
          <p:nvPr/>
        </p:nvCxnSpPr>
        <p:spPr bwMode="auto">
          <a:xfrm>
            <a:off x="3374781" y="2401888"/>
            <a:ext cx="3864219"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1"/>
          <p:cNvGrpSpPr/>
          <p:nvPr/>
        </p:nvGrpSpPr>
        <p:grpSpPr>
          <a:xfrm>
            <a:off x="381001" y="2020278"/>
            <a:ext cx="7857392" cy="2979739"/>
            <a:chOff x="381001" y="1987550"/>
            <a:chExt cx="7857392" cy="2979739"/>
          </a:xfrm>
        </p:grpSpPr>
        <p:sp>
          <p:nvSpPr>
            <p:cNvPr id="35846" name="TextBox 1"/>
            <p:cNvSpPr txBox="1">
              <a:spLocks noChangeArrowheads="1"/>
            </p:cNvSpPr>
            <p:nvPr/>
          </p:nvSpPr>
          <p:spPr bwMode="auto">
            <a:xfrm>
              <a:off x="381001" y="1987550"/>
              <a:ext cx="7857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800" dirty="0">
                  <a:solidFill>
                    <a:schemeClr val="tx2"/>
                  </a:solidFill>
                </a:rPr>
                <a:t>Concrete Temperature*  =   0.75(</a:t>
              </a:r>
              <a:r>
                <a:rPr lang="en-US" altLang="en-US" sz="1800" dirty="0" err="1">
                  <a:solidFill>
                    <a:schemeClr val="tx2"/>
                  </a:solidFill>
                </a:rPr>
                <a:t>T</a:t>
              </a:r>
              <a:r>
                <a:rPr lang="en-US" altLang="en-US" sz="1800" baseline="-25000" dirty="0" err="1">
                  <a:solidFill>
                    <a:schemeClr val="tx2"/>
                  </a:solidFill>
                </a:rPr>
                <a:t>c</a:t>
              </a:r>
              <a:r>
                <a:rPr lang="en-US" altLang="en-US" sz="1800" dirty="0" err="1">
                  <a:solidFill>
                    <a:schemeClr val="tx2"/>
                  </a:solidFill>
                </a:rPr>
                <a:t>M</a:t>
              </a:r>
              <a:r>
                <a:rPr lang="en-US" altLang="en-US" sz="1800" baseline="-25000" dirty="0" err="1">
                  <a:solidFill>
                    <a:schemeClr val="tx2"/>
                  </a:solidFill>
                </a:rPr>
                <a:t>c</a:t>
              </a:r>
              <a:r>
                <a:rPr lang="en-US" altLang="en-US" sz="1800" baseline="-25000" dirty="0">
                  <a:solidFill>
                    <a:schemeClr val="tx2"/>
                  </a:solidFill>
                </a:rPr>
                <a:t>  </a:t>
              </a:r>
              <a:r>
                <a:rPr lang="en-US" altLang="en-US" sz="1800" dirty="0">
                  <a:solidFill>
                    <a:schemeClr val="tx2"/>
                  </a:solidFill>
                </a:rPr>
                <a:t>+ </a:t>
              </a:r>
              <a:r>
                <a:rPr lang="en-US" altLang="en-US" sz="1800" dirty="0" err="1">
                  <a:solidFill>
                    <a:schemeClr val="tx2"/>
                  </a:solidFill>
                </a:rPr>
                <a:t>T</a:t>
              </a:r>
              <a:r>
                <a:rPr lang="en-US" altLang="en-US" sz="1800" baseline="-25000" dirty="0" err="1">
                  <a:solidFill>
                    <a:schemeClr val="tx2"/>
                  </a:solidFill>
                </a:rPr>
                <a:t>a</a:t>
              </a:r>
              <a:r>
                <a:rPr lang="en-US" altLang="en-US" sz="1800" dirty="0" err="1">
                  <a:solidFill>
                    <a:schemeClr val="tx2"/>
                  </a:solidFill>
                </a:rPr>
                <a:t>M</a:t>
              </a:r>
              <a:r>
                <a:rPr lang="en-US" altLang="en-US" sz="1800" baseline="-25000" dirty="0" err="1">
                  <a:solidFill>
                    <a:schemeClr val="tx2"/>
                  </a:solidFill>
                </a:rPr>
                <a:t>a</a:t>
              </a:r>
              <a:r>
                <a:rPr lang="en-US" altLang="en-US" sz="1800" dirty="0">
                  <a:solidFill>
                    <a:schemeClr val="tx2"/>
                  </a:solidFill>
                </a:rPr>
                <a:t>) + 4.18T</a:t>
              </a:r>
              <a:r>
                <a:rPr lang="en-US" altLang="en-US" sz="1800" baseline="-25000" dirty="0">
                  <a:solidFill>
                    <a:schemeClr val="tx2"/>
                  </a:solidFill>
                </a:rPr>
                <a:t>w</a:t>
              </a:r>
              <a:r>
                <a:rPr lang="en-US" altLang="en-US" sz="1800" dirty="0">
                  <a:solidFill>
                    <a:schemeClr val="tx2"/>
                  </a:solidFill>
                </a:rPr>
                <a:t>M</a:t>
              </a:r>
              <a:r>
                <a:rPr lang="en-US" altLang="en-US" sz="1800" baseline="-25000" dirty="0">
                  <a:solidFill>
                    <a:schemeClr val="tx2"/>
                  </a:solidFill>
                </a:rPr>
                <a:t>w </a:t>
              </a:r>
              <a:r>
                <a:rPr lang="en-US" altLang="en-US" sz="1800" dirty="0">
                  <a:solidFill>
                    <a:schemeClr val="tx2"/>
                  </a:solidFill>
                </a:rPr>
                <a:t> - 334M</a:t>
              </a:r>
              <a:r>
                <a:rPr lang="en-US" altLang="en-US" sz="1800" baseline="-25000" dirty="0">
                  <a:solidFill>
                    <a:schemeClr val="tx2"/>
                  </a:solidFill>
                </a:rPr>
                <a:t>i</a:t>
              </a:r>
              <a:endParaRPr lang="en-SG" altLang="en-US" sz="1800" baseline="-25000" dirty="0">
                <a:solidFill>
                  <a:schemeClr val="tx2"/>
                </a:solidFill>
              </a:endParaRPr>
            </a:p>
          </p:txBody>
        </p:sp>
        <p:sp>
          <p:nvSpPr>
            <p:cNvPr id="35849" name="TextBox 15"/>
            <p:cNvSpPr txBox="1">
              <a:spLocks noChangeArrowheads="1"/>
            </p:cNvSpPr>
            <p:nvPr/>
          </p:nvSpPr>
          <p:spPr bwMode="auto">
            <a:xfrm>
              <a:off x="3505200" y="2474914"/>
              <a:ext cx="333082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800">
                  <a:solidFill>
                    <a:schemeClr val="tx2"/>
                  </a:solidFill>
                </a:rPr>
                <a:t>0.75(M</a:t>
              </a:r>
              <a:r>
                <a:rPr lang="en-US" altLang="en-US" sz="1800" baseline="-25000">
                  <a:solidFill>
                    <a:schemeClr val="tx2"/>
                  </a:solidFill>
                </a:rPr>
                <a:t>c  </a:t>
              </a:r>
              <a:r>
                <a:rPr lang="en-US" altLang="en-US" sz="1800">
                  <a:solidFill>
                    <a:schemeClr val="tx2"/>
                  </a:solidFill>
                </a:rPr>
                <a:t>+ M</a:t>
              </a:r>
              <a:r>
                <a:rPr lang="en-US" altLang="en-US" sz="1800" baseline="-25000">
                  <a:solidFill>
                    <a:schemeClr val="tx2"/>
                  </a:solidFill>
                </a:rPr>
                <a:t>a</a:t>
              </a:r>
              <a:r>
                <a:rPr lang="en-US" altLang="en-US" sz="1800">
                  <a:solidFill>
                    <a:schemeClr val="tx2"/>
                  </a:solidFill>
                </a:rPr>
                <a:t>) + 4.18(M</a:t>
              </a:r>
              <a:r>
                <a:rPr lang="en-US" altLang="en-US" sz="1800" baseline="-25000">
                  <a:solidFill>
                    <a:schemeClr val="tx2"/>
                  </a:solidFill>
                </a:rPr>
                <a:t>w </a:t>
              </a:r>
              <a:r>
                <a:rPr lang="en-US" altLang="en-US" sz="1800">
                  <a:solidFill>
                    <a:schemeClr val="tx2"/>
                  </a:solidFill>
                </a:rPr>
                <a:t> + M</a:t>
              </a:r>
              <a:r>
                <a:rPr lang="en-US" altLang="en-US" sz="1800" baseline="-25000">
                  <a:solidFill>
                    <a:schemeClr val="tx2"/>
                  </a:solidFill>
                </a:rPr>
                <a:t>i</a:t>
              </a:r>
              <a:r>
                <a:rPr lang="en-US" altLang="en-US" sz="1800">
                  <a:solidFill>
                    <a:schemeClr val="tx2"/>
                  </a:solidFill>
                </a:rPr>
                <a:t>)</a:t>
              </a:r>
              <a:endParaRPr lang="en-SG" altLang="en-US" sz="1800" baseline="-25000">
                <a:solidFill>
                  <a:schemeClr val="tx2"/>
                </a:solidFill>
              </a:endParaRPr>
            </a:p>
          </p:txBody>
        </p:sp>
        <p:sp>
          <p:nvSpPr>
            <p:cNvPr id="35851" name="TextBox 9"/>
            <p:cNvSpPr txBox="1">
              <a:spLocks noChangeArrowheads="1"/>
            </p:cNvSpPr>
            <p:nvPr/>
          </p:nvSpPr>
          <p:spPr bwMode="auto">
            <a:xfrm>
              <a:off x="663583" y="2936876"/>
              <a:ext cx="744439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800" dirty="0">
                  <a:solidFill>
                    <a:schemeClr val="tx2"/>
                  </a:solidFill>
                </a:rPr>
                <a:t>Where:</a:t>
              </a:r>
            </a:p>
            <a:p>
              <a:pPr eaLnBrk="1" hangingPunct="1">
                <a:spcBef>
                  <a:spcPct val="0"/>
                </a:spcBef>
                <a:spcAft>
                  <a:spcPct val="0"/>
                </a:spcAft>
                <a:buClrTx/>
                <a:buFontTx/>
                <a:buNone/>
              </a:pPr>
              <a:r>
                <a:rPr lang="en-US" altLang="en-US" sz="1800" dirty="0">
                  <a:solidFill>
                    <a:schemeClr val="tx2"/>
                  </a:solidFill>
                </a:rPr>
                <a:t>	 T = Temperature °C</a:t>
              </a:r>
            </a:p>
            <a:p>
              <a:pPr eaLnBrk="1" hangingPunct="1">
                <a:spcBef>
                  <a:spcPct val="0"/>
                </a:spcBef>
                <a:spcAft>
                  <a:spcPct val="0"/>
                </a:spcAft>
                <a:buClrTx/>
                <a:buFontTx/>
                <a:buNone/>
              </a:pPr>
              <a:r>
                <a:rPr lang="en-US" altLang="en-US" sz="1800" dirty="0">
                  <a:solidFill>
                    <a:schemeClr val="tx2"/>
                  </a:solidFill>
                </a:rPr>
                <a:t>	M = Mass in kg/m</a:t>
              </a:r>
              <a:r>
                <a:rPr lang="en-US" altLang="en-US" sz="1800" baseline="30000" dirty="0">
                  <a:solidFill>
                    <a:schemeClr val="tx2"/>
                  </a:solidFill>
                </a:rPr>
                <a:t>3</a:t>
              </a:r>
            </a:p>
            <a:p>
              <a:pPr eaLnBrk="1" hangingPunct="1">
                <a:spcBef>
                  <a:spcPct val="0"/>
                </a:spcBef>
                <a:spcAft>
                  <a:spcPct val="0"/>
                </a:spcAft>
                <a:buClrTx/>
                <a:buFontTx/>
                <a:buNone/>
              </a:pPr>
              <a:r>
                <a:rPr lang="en-US" altLang="en-US" sz="1800" baseline="30000" dirty="0">
                  <a:solidFill>
                    <a:schemeClr val="tx2"/>
                  </a:solidFill>
                </a:rPr>
                <a:t>	 </a:t>
              </a:r>
              <a:r>
                <a:rPr lang="en-US" altLang="en-US" sz="1800" dirty="0">
                  <a:solidFill>
                    <a:schemeClr val="tx2"/>
                  </a:solidFill>
                </a:rPr>
                <a:t>c  = cement</a:t>
              </a:r>
            </a:p>
            <a:p>
              <a:pPr eaLnBrk="1" hangingPunct="1">
                <a:spcBef>
                  <a:spcPct val="0"/>
                </a:spcBef>
                <a:spcAft>
                  <a:spcPct val="0"/>
                </a:spcAft>
                <a:buClrTx/>
                <a:buFontTx/>
                <a:buNone/>
              </a:pPr>
              <a:r>
                <a:rPr lang="en-US" altLang="en-US" sz="1800" dirty="0">
                  <a:solidFill>
                    <a:schemeClr val="tx2"/>
                  </a:solidFill>
                </a:rPr>
                <a:t>	 a = aggregates</a:t>
              </a:r>
            </a:p>
            <a:p>
              <a:pPr eaLnBrk="1" hangingPunct="1">
                <a:spcBef>
                  <a:spcPct val="0"/>
                </a:spcBef>
                <a:spcAft>
                  <a:spcPct val="0"/>
                </a:spcAft>
                <a:buClrTx/>
                <a:buFontTx/>
                <a:buNone/>
              </a:pPr>
              <a:r>
                <a:rPr lang="en-US" altLang="en-US" sz="1800" dirty="0">
                  <a:solidFill>
                    <a:schemeClr val="tx2"/>
                  </a:solidFill>
                </a:rPr>
                <a:t>	 w = water</a:t>
              </a:r>
            </a:p>
            <a:p>
              <a:pPr eaLnBrk="1" hangingPunct="1">
                <a:spcBef>
                  <a:spcPct val="0"/>
                </a:spcBef>
                <a:spcAft>
                  <a:spcPct val="0"/>
                </a:spcAft>
                <a:buClrTx/>
                <a:buFontTx/>
                <a:buNone/>
              </a:pPr>
              <a:r>
                <a:rPr lang="en-US" altLang="en-US" sz="1800" dirty="0">
                  <a:solidFill>
                    <a:schemeClr val="tx2"/>
                  </a:solidFill>
                </a:rPr>
                <a:t>	 </a:t>
              </a:r>
              <a:r>
                <a:rPr lang="en-US" altLang="en-US" sz="1800" dirty="0" err="1">
                  <a:solidFill>
                    <a:schemeClr val="tx2"/>
                  </a:solidFill>
                </a:rPr>
                <a:t>i</a:t>
              </a:r>
              <a:r>
                <a:rPr lang="en-US" altLang="en-US" sz="1800" dirty="0">
                  <a:solidFill>
                    <a:schemeClr val="tx2"/>
                  </a:solidFill>
                </a:rPr>
                <a:t>   = ice</a:t>
              </a:r>
              <a:endParaRPr lang="en-SG" altLang="en-US" sz="1800" dirty="0">
                <a:solidFill>
                  <a:schemeClr val="tx2"/>
                </a:solidFill>
              </a:endParaRPr>
            </a:p>
          </p:txBody>
        </p:sp>
      </p:grpSp>
      <p:pic>
        <p:nvPicPr>
          <p:cNvPr id="10" name="Content Placeholder 9" descr="C:\Documents and Settings\debabrata.c\Local Settings\Temporary Internet Files\Content.Word\2013-04-26 16.18.14.jpg"/>
          <p:cNvPicPr>
            <a:picLocks noGrp="1"/>
          </p:cNvPicPr>
          <p:nvPr>
            <p:ph idx="1"/>
          </p:nvPr>
        </p:nvPicPr>
        <p:blipFill>
          <a:blip r:embed="rId2" cstate="print"/>
          <a:srcRect/>
          <a:stretch>
            <a:fillRect/>
          </a:stretch>
        </p:blipFill>
        <p:spPr bwMode="auto">
          <a:xfrm>
            <a:off x="4953032" y="3175023"/>
            <a:ext cx="4191000" cy="3611563"/>
          </a:xfrm>
          <a:prstGeom prst="rect">
            <a:avLst/>
          </a:prstGeom>
          <a:noFill/>
          <a:ln w="9525">
            <a:noFill/>
            <a:miter lim="800000"/>
            <a:headEnd/>
            <a:tailEnd/>
          </a:ln>
        </p:spPr>
      </p:pic>
    </p:spTree>
    <p:extLst>
      <p:ext uri="{BB962C8B-B14F-4D97-AF65-F5344CB8AC3E}">
        <p14:creationId xmlns:p14="http://schemas.microsoft.com/office/powerpoint/2010/main" val="237229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228600"/>
            <a:ext cx="8915400" cy="500062"/>
          </a:xfrm>
        </p:spPr>
        <p:txBody>
          <a:bodyPr>
            <a:noAutofit/>
          </a:bodyPr>
          <a:lstStyle/>
          <a:p>
            <a:r>
              <a:rPr lang="en-US" altLang="en-US" sz="2800" b="1" dirty="0" smtClean="0"/>
              <a:t>Injection of liquid nitrogen to cool concrete</a:t>
            </a:r>
          </a:p>
        </p:txBody>
      </p:sp>
      <p:sp>
        <p:nvSpPr>
          <p:cNvPr id="36867" name="Text Box 5"/>
          <p:cNvSpPr txBox="1">
            <a:spLocks noChangeArrowheads="1"/>
          </p:cNvSpPr>
          <p:nvPr/>
        </p:nvSpPr>
        <p:spPr bwMode="auto">
          <a:xfrm>
            <a:off x="4744916" y="4440238"/>
            <a:ext cx="112541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eaLnBrk="1" hangingPunct="1">
              <a:spcBef>
                <a:spcPct val="50000"/>
              </a:spcBef>
              <a:spcAft>
                <a:spcPct val="0"/>
              </a:spcAft>
              <a:buClrTx/>
              <a:buFontTx/>
              <a:buNone/>
            </a:pPr>
            <a:r>
              <a:rPr lang="en-US" altLang="en-US" sz="1800">
                <a:solidFill>
                  <a:schemeClr val="tx2"/>
                </a:solidFill>
              </a:rPr>
              <a:t>Gajda</a:t>
            </a:r>
          </a:p>
        </p:txBody>
      </p:sp>
      <p:pic>
        <p:nvPicPr>
          <p:cNvPr id="368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958" y="1090613"/>
            <a:ext cx="5275385"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Rectangle 3"/>
          <p:cNvSpPr>
            <a:spLocks noGrp="1" noChangeArrowheads="1"/>
          </p:cNvSpPr>
          <p:nvPr>
            <p:ph type="body" idx="1"/>
          </p:nvPr>
        </p:nvSpPr>
        <p:spPr>
          <a:xfrm>
            <a:off x="4744916" y="1509713"/>
            <a:ext cx="4094285" cy="1257300"/>
          </a:xfrm>
        </p:spPr>
        <p:txBody>
          <a:bodyPr/>
          <a:lstStyle/>
          <a:p>
            <a:r>
              <a:rPr lang="en-US" altLang="en-US" sz="1800" smtClean="0"/>
              <a:t>Cost and safety issues need to be considered before using such system</a:t>
            </a:r>
          </a:p>
        </p:txBody>
      </p:sp>
    </p:spTree>
    <p:extLst>
      <p:ext uri="{BB962C8B-B14F-4D97-AF65-F5344CB8AC3E}">
        <p14:creationId xmlns:p14="http://schemas.microsoft.com/office/powerpoint/2010/main" val="212396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godrejproperties.com/images/godrejbkc/intelligentworkspace.jpg"/>
          <p:cNvPicPr/>
          <p:nvPr/>
        </p:nvPicPr>
        <p:blipFill>
          <a:blip r:embed="rId2" cstate="print">
            <a:lum bright="32000" contrast="-34000"/>
          </a:blip>
          <a:srcRect/>
          <a:stretch>
            <a:fillRect/>
          </a:stretch>
        </p:blipFill>
        <p:spPr bwMode="auto">
          <a:xfrm>
            <a:off x="6477000" y="4648200"/>
            <a:ext cx="2286000" cy="1905000"/>
          </a:xfrm>
          <a:prstGeom prst="rect">
            <a:avLst/>
          </a:prstGeom>
          <a:noFill/>
          <a:ln w="9525">
            <a:noFill/>
            <a:miter lim="800000"/>
            <a:headEnd/>
            <a:tailEnd/>
          </a:ln>
        </p:spPr>
      </p:pic>
      <p:sp>
        <p:nvSpPr>
          <p:cNvPr id="4" name="Title 1"/>
          <p:cNvSpPr txBox="1">
            <a:spLocks/>
          </p:cNvSpPr>
          <p:nvPr/>
        </p:nvSpPr>
        <p:spPr>
          <a:xfrm>
            <a:off x="228988" y="75878"/>
            <a:ext cx="8229157" cy="838522"/>
          </a:xfrm>
          <a:prstGeom prst="rect">
            <a:avLst/>
          </a:prstGeom>
        </p:spPr>
        <p:txBody>
          <a:bodyPr lIns="91416" tIns="45709" rIns="91416" bIns="45709" anchor="ctr">
            <a:normAutofit/>
          </a:bodyPr>
          <a:lstStyle/>
          <a:p>
            <a:pPr defTabSz="914163">
              <a:defRPr/>
            </a:pPr>
            <a:endParaRPr lang="en-US"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TextBox 9"/>
          <p:cNvSpPr txBox="1"/>
          <p:nvPr/>
        </p:nvSpPr>
        <p:spPr>
          <a:xfrm>
            <a:off x="304800" y="115669"/>
            <a:ext cx="7391400" cy="1077218"/>
          </a:xfrm>
          <a:prstGeom prst="rect">
            <a:avLst/>
          </a:prstGeom>
          <a:noFill/>
        </p:spPr>
        <p:txBody>
          <a:bodyPr wrap="square" rtlCol="0">
            <a:spAutoFit/>
          </a:bodyPr>
          <a:lstStyle/>
          <a:p>
            <a:r>
              <a:rPr lang="en-US" sz="2800" b="1" dirty="0" smtClean="0">
                <a:latin typeface="Arial" pitchFamily="34" charset="0"/>
                <a:ea typeface="ＭＳ Ｐゴシック" pitchFamily="-108" charset="-128"/>
                <a:cs typeface="Arial" pitchFamily="34" charset="0"/>
              </a:rPr>
              <a:t>Mass concrete - Definitions</a:t>
            </a:r>
          </a:p>
          <a:p>
            <a:pPr algn="ctr"/>
            <a:endParaRPr lang="en-US" sz="3600" dirty="0">
              <a:latin typeface="Arial" pitchFamily="34" charset="0"/>
              <a:cs typeface="Arial" pitchFamily="34" charset="0"/>
            </a:endParaRPr>
          </a:p>
        </p:txBody>
      </p:sp>
      <p:sp>
        <p:nvSpPr>
          <p:cNvPr id="2" name="TextBox 1"/>
          <p:cNvSpPr txBox="1"/>
          <p:nvPr/>
        </p:nvSpPr>
        <p:spPr>
          <a:xfrm>
            <a:off x="66755" y="714356"/>
            <a:ext cx="8077145" cy="4247317"/>
          </a:xfrm>
          <a:prstGeom prst="rect">
            <a:avLst/>
          </a:prstGeom>
          <a:noFill/>
        </p:spPr>
        <p:txBody>
          <a:bodyPr wrap="square" rtlCol="0">
            <a:spAutoFit/>
          </a:bodyPr>
          <a:lstStyle/>
          <a:p>
            <a:r>
              <a:rPr lang="en-US" i="1" dirty="0"/>
              <a:t>Mass concrete is “any volume of concrete with dimensions large enough to</a:t>
            </a:r>
          </a:p>
          <a:p>
            <a:r>
              <a:rPr lang="en-US" i="1" dirty="0"/>
              <a:t>require that measures be taken to cope with generation of heat from hydration</a:t>
            </a:r>
          </a:p>
          <a:p>
            <a:r>
              <a:rPr lang="en-US" i="1" dirty="0"/>
              <a:t>of the cement and attendant volume change to minimize cracking</a:t>
            </a:r>
            <a:r>
              <a:rPr lang="en-US" i="1" dirty="0" smtClean="0"/>
              <a:t>.” – </a:t>
            </a:r>
            <a:r>
              <a:rPr lang="en-US" b="1" dirty="0"/>
              <a:t>ACI </a:t>
            </a:r>
            <a:r>
              <a:rPr lang="en-US" b="1" dirty="0" smtClean="0"/>
              <a:t>207.1R-96</a:t>
            </a:r>
          </a:p>
          <a:p>
            <a:endParaRPr lang="en-US" b="1" dirty="0"/>
          </a:p>
          <a:p>
            <a:endParaRPr lang="en-US" b="1" dirty="0" smtClean="0"/>
          </a:p>
          <a:p>
            <a:r>
              <a:rPr lang="en-US" i="1" dirty="0"/>
              <a:t>The design of mass concrete structures is generally based on durability,</a:t>
            </a:r>
          </a:p>
          <a:p>
            <a:r>
              <a:rPr lang="en-US" i="1" dirty="0"/>
              <a:t>economy, and thermal action, with strength often being a secondary concern</a:t>
            </a:r>
            <a:r>
              <a:rPr lang="en-US" i="1" dirty="0" smtClean="0"/>
              <a:t>.</a:t>
            </a:r>
          </a:p>
          <a:p>
            <a:endParaRPr lang="en-US" i="1" dirty="0"/>
          </a:p>
          <a:p>
            <a:r>
              <a:rPr lang="en-US" i="1" dirty="0" smtClean="0"/>
              <a:t>The only difference between mass concrete and other concrete works is the Thermal Behavior.</a:t>
            </a:r>
          </a:p>
          <a:p>
            <a:endParaRPr lang="en-US" i="1" dirty="0"/>
          </a:p>
          <a:p>
            <a:r>
              <a:rPr lang="en-US" i="1" dirty="0"/>
              <a:t>As a rule of thumb, any concrete element cast against an adjacent element of the </a:t>
            </a:r>
            <a:r>
              <a:rPr lang="en-US" i="1" dirty="0" smtClean="0"/>
              <a:t>same thickness </a:t>
            </a:r>
            <a:r>
              <a:rPr lang="en-US" i="1" dirty="0"/>
              <a:t>or greater, and which achieves a temperature rise in excess of about 20 °</a:t>
            </a:r>
            <a:r>
              <a:rPr lang="en-US" i="1" dirty="0" smtClean="0"/>
              <a:t>C, has </a:t>
            </a:r>
            <a:r>
              <a:rPr lang="en-US" i="1" dirty="0"/>
              <a:t>a significant risk of early thermal cracking if the length of the joint exceeds about </a:t>
            </a:r>
            <a:r>
              <a:rPr lang="en-US" i="1" dirty="0" smtClean="0"/>
              <a:t>5m.</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152400"/>
            <a:ext cx="7530612" cy="500062"/>
          </a:xfrm>
        </p:spPr>
        <p:txBody>
          <a:bodyPr>
            <a:noAutofit/>
          </a:bodyPr>
          <a:lstStyle/>
          <a:p>
            <a:r>
              <a:rPr lang="en-US" altLang="en-US" sz="2800" b="1" dirty="0" smtClean="0"/>
              <a:t>Possible solutions to comply with Criteria 2</a:t>
            </a:r>
          </a:p>
        </p:txBody>
      </p:sp>
      <p:sp>
        <p:nvSpPr>
          <p:cNvPr id="37891" name="Rectangle 3"/>
          <p:cNvSpPr>
            <a:spLocks noGrp="1" noChangeArrowheads="1"/>
          </p:cNvSpPr>
          <p:nvPr>
            <p:ph type="body" idx="1"/>
          </p:nvPr>
        </p:nvSpPr>
        <p:spPr>
          <a:xfrm>
            <a:off x="457200" y="1036637"/>
            <a:ext cx="8229600" cy="4525963"/>
          </a:xfrm>
          <a:noFill/>
          <a:extLst>
            <a:ext uri="{91240B29-F687-4F45-9708-019B960494DF}">
              <a14:hiddenLine xmlns:a14="http://schemas.microsoft.com/office/drawing/2010/main" w="9525">
                <a:solidFill>
                  <a:srgbClr val="0000FF"/>
                </a:solidFill>
                <a:miter lim="800000"/>
                <a:headEnd/>
                <a:tailEnd/>
              </a14:hiddenLine>
            </a:ext>
          </a:extLst>
        </p:spPr>
        <p:txBody>
          <a:bodyPr>
            <a:normAutofit fontScale="92500" lnSpcReduction="20000"/>
          </a:bodyPr>
          <a:lstStyle/>
          <a:p>
            <a:pPr lvl="1">
              <a:lnSpc>
                <a:spcPct val="90000"/>
              </a:lnSpc>
              <a:buFont typeface="Webdings" pitchFamily="18" charset="2"/>
              <a:buNone/>
            </a:pPr>
            <a:r>
              <a:rPr lang="en-US" altLang="en-US" i="1" dirty="0" smtClean="0"/>
              <a:t>Criteria 2 (Temperature Differential): </a:t>
            </a:r>
          </a:p>
          <a:p>
            <a:pPr lvl="1">
              <a:lnSpc>
                <a:spcPct val="90000"/>
              </a:lnSpc>
              <a:buFont typeface="Webdings" pitchFamily="18" charset="2"/>
              <a:buNone/>
            </a:pPr>
            <a:endParaRPr lang="en-US" altLang="en-US" sz="2400" i="1" dirty="0" smtClean="0"/>
          </a:p>
          <a:p>
            <a:pPr lvl="1">
              <a:lnSpc>
                <a:spcPct val="90000"/>
              </a:lnSpc>
              <a:buFont typeface="Webdings" pitchFamily="18" charset="2"/>
              <a:buNone/>
            </a:pPr>
            <a:r>
              <a:rPr lang="en-US" altLang="en-US" sz="1800" i="1" dirty="0" smtClean="0"/>
              <a:t>Temperature differential between two points is not more than 20°C.   </a:t>
            </a:r>
            <a:endParaRPr lang="en-US" altLang="en-US" sz="1800" i="1" u="sng" dirty="0" smtClean="0"/>
          </a:p>
          <a:p>
            <a:pPr lvl="1">
              <a:lnSpc>
                <a:spcPct val="90000"/>
              </a:lnSpc>
              <a:buFont typeface="Webdings" pitchFamily="18" charset="2"/>
              <a:buNone/>
            </a:pPr>
            <a:endParaRPr lang="en-US" altLang="en-US" sz="1800" i="1" u="sng" dirty="0" smtClean="0"/>
          </a:p>
          <a:p>
            <a:pPr lvl="1" fontAlgn="ctr"/>
            <a:r>
              <a:rPr lang="en-US" altLang="en-US" i="1" dirty="0" smtClean="0"/>
              <a:t>Proper insulation.</a:t>
            </a:r>
          </a:p>
          <a:p>
            <a:pPr lvl="1" fontAlgn="ctr"/>
            <a:endParaRPr lang="en-US" altLang="en-US" i="1" dirty="0" smtClean="0"/>
          </a:p>
          <a:p>
            <a:pPr lvl="1" fontAlgn="ctr"/>
            <a:r>
              <a:rPr lang="en-US" altLang="en-US" i="1" dirty="0" smtClean="0"/>
              <a:t>Placement by layering concrete of different initial concrete temperature.</a:t>
            </a:r>
          </a:p>
          <a:p>
            <a:pPr lvl="2" fontAlgn="ctr">
              <a:buFont typeface="Wide Latin" pitchFamily="18" charset="0"/>
              <a:buNone/>
            </a:pPr>
            <a:endParaRPr lang="en-US" altLang="en-US" i="1" dirty="0" smtClean="0"/>
          </a:p>
          <a:p>
            <a:pPr lvl="1" fontAlgn="ctr"/>
            <a:r>
              <a:rPr lang="en-US" altLang="en-US" i="1" dirty="0" smtClean="0"/>
              <a:t>Placement by layering concrete of different cement content.</a:t>
            </a:r>
          </a:p>
          <a:p>
            <a:pPr lvl="1" fontAlgn="ctr"/>
            <a:endParaRPr lang="en-US" altLang="en-US" i="1" dirty="0" smtClean="0"/>
          </a:p>
          <a:p>
            <a:pPr lvl="1" fontAlgn="ctr"/>
            <a:r>
              <a:rPr lang="en-US" altLang="en-US" i="1" dirty="0" smtClean="0"/>
              <a:t>Piping cold water to cool concrete</a:t>
            </a:r>
            <a:r>
              <a:rPr lang="en-US" altLang="en-US" dirty="0" smtClean="0"/>
              <a:t>.</a:t>
            </a:r>
          </a:p>
        </p:txBody>
      </p:sp>
    </p:spTree>
    <p:extLst>
      <p:ext uri="{BB962C8B-B14F-4D97-AF65-F5344CB8AC3E}">
        <p14:creationId xmlns:p14="http://schemas.microsoft.com/office/powerpoint/2010/main" val="3560872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 y="152400"/>
            <a:ext cx="7696200" cy="500062"/>
          </a:xfrm>
        </p:spPr>
        <p:txBody>
          <a:bodyPr>
            <a:noAutofit/>
          </a:bodyPr>
          <a:lstStyle/>
          <a:p>
            <a:r>
              <a:rPr lang="en-US" altLang="en-US" sz="2800" b="1" dirty="0" smtClean="0"/>
              <a:t>Insulation to prevent rapid heat loss at surface</a:t>
            </a:r>
          </a:p>
        </p:txBody>
      </p:sp>
      <p:sp>
        <p:nvSpPr>
          <p:cNvPr id="38915" name="Date Placeholder 3"/>
          <p:cNvSpPr txBox="1">
            <a:spLocks noGrp="1"/>
          </p:cNvSpPr>
          <p:nvPr/>
        </p:nvSpPr>
        <p:spPr bwMode="auto">
          <a:xfrm>
            <a:off x="6998678" y="6472238"/>
            <a:ext cx="1926981"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0" anchor="ct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r" eaLnBrk="1" hangingPunct="1">
              <a:spcBef>
                <a:spcPct val="0"/>
              </a:spcBef>
              <a:spcAft>
                <a:spcPct val="0"/>
              </a:spcAft>
              <a:buClrTx/>
              <a:buFontTx/>
              <a:buNone/>
            </a:pPr>
            <a:fld id="{B5DCB27E-BB11-4B5C-AABF-61DF9AB0EDCD}" type="datetime1">
              <a:rPr lang="en-GB" altLang="en-US" sz="1000">
                <a:latin typeface="Times New Roman" pitchFamily="18" charset="0"/>
                <a:cs typeface="Times New Roman" pitchFamily="18" charset="0"/>
              </a:rPr>
              <a:pPr algn="r" eaLnBrk="1" hangingPunct="1">
                <a:spcBef>
                  <a:spcPct val="0"/>
                </a:spcBef>
                <a:spcAft>
                  <a:spcPct val="0"/>
                </a:spcAft>
                <a:buClrTx/>
                <a:buFontTx/>
                <a:buNone/>
              </a:pPr>
              <a:t>24/07/2019</a:t>
            </a:fld>
            <a:endParaRPr lang="en-GB" altLang="en-US" sz="1000">
              <a:latin typeface="Times New Roman" pitchFamily="18" charset="0"/>
              <a:cs typeface="Times New Roman" pitchFamily="18" charset="0"/>
            </a:endParaRPr>
          </a:p>
        </p:txBody>
      </p:sp>
      <p:pic>
        <p:nvPicPr>
          <p:cNvPr id="25606" name="Picture 6" descr="D:\HA VO\Holcim\L3039\Doing\Mass Concrete\M&amp;C Tower\Image_00084.jpg"/>
          <p:cNvPicPr>
            <a:picLocks noChangeAspect="1" noChangeArrowheads="1"/>
          </p:cNvPicPr>
          <p:nvPr/>
        </p:nvPicPr>
        <p:blipFill>
          <a:blip r:embed="rId2" cstate="print"/>
          <a:srcRect/>
          <a:stretch>
            <a:fillRect/>
          </a:stretch>
        </p:blipFill>
        <p:spPr bwMode="auto">
          <a:xfrm>
            <a:off x="4422573" y="914400"/>
            <a:ext cx="3323238" cy="2276462"/>
          </a:xfrm>
          <a:prstGeom prst="rect">
            <a:avLst/>
          </a:prstGeom>
          <a:noFill/>
          <a:ln w="28575">
            <a:solidFill>
              <a:schemeClr val="accent1">
                <a:lumMod val="75000"/>
              </a:schemeClr>
            </a:solidFill>
          </a:ln>
          <a:effectLst>
            <a:glow rad="139700">
              <a:schemeClr val="accent1">
                <a:satMod val="175000"/>
                <a:alpha val="40000"/>
              </a:schemeClr>
            </a:glow>
          </a:effectLst>
        </p:spPr>
      </p:pic>
      <p:pic>
        <p:nvPicPr>
          <p:cNvPr id="25607" name="Picture 7" descr="D:\HA VO\Holcim\L3039\Doing\Mass Concrete\M&amp;C Tower\Cured Face.jpg"/>
          <p:cNvPicPr>
            <a:picLocks noChangeAspect="1" noChangeArrowheads="1"/>
          </p:cNvPicPr>
          <p:nvPr/>
        </p:nvPicPr>
        <p:blipFill>
          <a:blip r:embed="rId3" cstate="print"/>
          <a:srcRect/>
          <a:stretch>
            <a:fillRect/>
          </a:stretch>
        </p:blipFill>
        <p:spPr bwMode="auto">
          <a:xfrm>
            <a:off x="4422573" y="3504939"/>
            <a:ext cx="3323238" cy="2300470"/>
          </a:xfrm>
          <a:prstGeom prst="rect">
            <a:avLst/>
          </a:prstGeom>
          <a:noFill/>
          <a:ln w="28575">
            <a:solidFill>
              <a:srgbClr val="00B050"/>
            </a:solidFill>
          </a:ln>
          <a:effectLst>
            <a:glow rad="139700">
              <a:schemeClr val="accent6">
                <a:satMod val="175000"/>
                <a:alpha val="40000"/>
              </a:schemeClr>
            </a:glow>
          </a:effectLst>
        </p:spPr>
      </p:pic>
      <p:pic>
        <p:nvPicPr>
          <p:cNvPr id="25608" name="Picture 8" descr="D:\HA VO\Holcim\L3039\Doing\Mass Concrete\M&amp;C Tower\Image_00077.jpg"/>
          <p:cNvPicPr>
            <a:picLocks noChangeAspect="1" noChangeArrowheads="1"/>
          </p:cNvPicPr>
          <p:nvPr/>
        </p:nvPicPr>
        <p:blipFill>
          <a:blip r:embed="rId4" cstate="print"/>
          <a:srcRect/>
          <a:stretch>
            <a:fillRect/>
          </a:stretch>
        </p:blipFill>
        <p:spPr bwMode="auto">
          <a:xfrm>
            <a:off x="201247" y="3519661"/>
            <a:ext cx="3154610" cy="2285748"/>
          </a:xfrm>
          <a:prstGeom prst="rect">
            <a:avLst/>
          </a:prstGeom>
          <a:noFill/>
          <a:ln w="28575">
            <a:solidFill>
              <a:srgbClr val="002060"/>
            </a:solidFill>
          </a:ln>
          <a:effectLst>
            <a:glow rad="139700">
              <a:schemeClr val="accent5">
                <a:satMod val="175000"/>
                <a:alpha val="40000"/>
              </a:schemeClr>
            </a:glow>
          </a:effectLst>
        </p:spPr>
      </p:pic>
      <p:pic>
        <p:nvPicPr>
          <p:cNvPr id="59394" name="Picture 2" descr="J:\Doing\Mass Concrete\Image\IMG_0140.jpg"/>
          <p:cNvPicPr>
            <a:picLocks noChangeAspect="1" noChangeArrowheads="1"/>
          </p:cNvPicPr>
          <p:nvPr/>
        </p:nvPicPr>
        <p:blipFill>
          <a:blip r:embed="rId5" cstate="print"/>
          <a:srcRect/>
          <a:stretch>
            <a:fillRect/>
          </a:stretch>
        </p:blipFill>
        <p:spPr bwMode="auto">
          <a:xfrm>
            <a:off x="189300" y="914400"/>
            <a:ext cx="3166557" cy="2269055"/>
          </a:xfrm>
          <a:prstGeom prst="rect">
            <a:avLst/>
          </a:prstGeom>
          <a:noFill/>
          <a:ln w="28575">
            <a:solidFill>
              <a:schemeClr val="accent2">
                <a:lumMod val="60000"/>
                <a:lumOff val="40000"/>
              </a:schemeClr>
            </a:solidFill>
          </a:ln>
          <a:effectLst>
            <a:glow rad="139700">
              <a:schemeClr val="accent2">
                <a:satMod val="175000"/>
                <a:alpha val="40000"/>
              </a:schemeClr>
            </a:glow>
          </a:effectLst>
        </p:spPr>
      </p:pic>
    </p:spTree>
    <p:extLst>
      <p:ext uri="{BB962C8B-B14F-4D97-AF65-F5344CB8AC3E}">
        <p14:creationId xmlns:p14="http://schemas.microsoft.com/office/powerpoint/2010/main" val="1725270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152400"/>
            <a:ext cx="9360877" cy="500062"/>
          </a:xfrm>
        </p:spPr>
        <p:txBody>
          <a:bodyPr>
            <a:noAutofit/>
          </a:bodyPr>
          <a:lstStyle/>
          <a:p>
            <a:r>
              <a:rPr lang="en-US" altLang="en-US" sz="2800" b="1" dirty="0" smtClean="0"/>
              <a:t>Layering method and thermocouples installation of mockup</a:t>
            </a:r>
          </a:p>
        </p:txBody>
      </p:sp>
      <p:sp>
        <p:nvSpPr>
          <p:cNvPr id="39939" name="Rectangle 3"/>
          <p:cNvSpPr>
            <a:spLocks noGrp="1" noChangeArrowheads="1"/>
          </p:cNvSpPr>
          <p:nvPr>
            <p:ph type="body" idx="1"/>
          </p:nvPr>
        </p:nvSpPr>
        <p:spPr>
          <a:xfrm>
            <a:off x="228600" y="914400"/>
            <a:ext cx="3909646" cy="4892675"/>
          </a:xfrm>
        </p:spPr>
        <p:txBody>
          <a:bodyPr/>
          <a:lstStyle/>
          <a:p>
            <a:pPr>
              <a:lnSpc>
                <a:spcPct val="90000"/>
              </a:lnSpc>
            </a:pPr>
            <a:r>
              <a:rPr lang="en-US" altLang="en-US" sz="2000" i="1" dirty="0" smtClean="0"/>
              <a:t>Using the layering method is the way to create the layers with different temperature.</a:t>
            </a:r>
          </a:p>
          <a:p>
            <a:pPr>
              <a:lnSpc>
                <a:spcPct val="90000"/>
              </a:lnSpc>
            </a:pPr>
            <a:r>
              <a:rPr lang="en-US" altLang="en-US" sz="2000" i="1" dirty="0" smtClean="0"/>
              <a:t>The bottom layer and the top layer is 0.6m.</a:t>
            </a:r>
          </a:p>
          <a:p>
            <a:pPr>
              <a:lnSpc>
                <a:spcPct val="90000"/>
              </a:lnSpc>
            </a:pPr>
            <a:r>
              <a:rPr lang="en-US" altLang="en-US" sz="2000" i="1" dirty="0" smtClean="0"/>
              <a:t>The middle layer is 1.2m and its volume is 50% of the total casting volume. </a:t>
            </a:r>
          </a:p>
          <a:p>
            <a:pPr>
              <a:lnSpc>
                <a:spcPct val="90000"/>
              </a:lnSpc>
            </a:pPr>
            <a:r>
              <a:rPr lang="en-US" altLang="en-US" sz="2000" i="1" dirty="0" smtClean="0"/>
              <a:t>The temperature at each layer:</a:t>
            </a:r>
          </a:p>
          <a:p>
            <a:pPr>
              <a:lnSpc>
                <a:spcPct val="90000"/>
              </a:lnSpc>
              <a:buFont typeface="Wingdings" pitchFamily="2" charset="2"/>
              <a:buNone/>
            </a:pPr>
            <a:r>
              <a:rPr lang="en-US" altLang="en-US" sz="2000" i="1" dirty="0" smtClean="0"/>
              <a:t>At the bottom layer: 31</a:t>
            </a:r>
            <a:r>
              <a:rPr lang="en-US" altLang="en-US" sz="1800" i="1" dirty="0" smtClean="0"/>
              <a:t>°C</a:t>
            </a:r>
            <a:r>
              <a:rPr lang="en-US" altLang="en-US" sz="2000" i="1" dirty="0" smtClean="0"/>
              <a:t> – 32</a:t>
            </a:r>
            <a:r>
              <a:rPr lang="en-US" altLang="en-US" sz="1800" i="1" dirty="0" smtClean="0"/>
              <a:t>°C</a:t>
            </a:r>
            <a:endParaRPr lang="en-US" altLang="en-US" sz="2000" i="1" dirty="0" smtClean="0"/>
          </a:p>
          <a:p>
            <a:pPr>
              <a:lnSpc>
                <a:spcPct val="90000"/>
              </a:lnSpc>
              <a:buFont typeface="Wingdings" pitchFamily="2" charset="2"/>
              <a:buNone/>
            </a:pPr>
            <a:r>
              <a:rPr lang="en-US" altLang="en-US" sz="2000" i="1" dirty="0" smtClean="0"/>
              <a:t>At the middle layer: 26</a:t>
            </a:r>
            <a:r>
              <a:rPr lang="en-US" altLang="en-US" sz="1800" i="1" dirty="0" smtClean="0"/>
              <a:t>°C</a:t>
            </a:r>
            <a:r>
              <a:rPr lang="en-US" altLang="en-US" sz="2000" i="1" dirty="0" smtClean="0"/>
              <a:t> – 28</a:t>
            </a:r>
            <a:r>
              <a:rPr lang="en-US" altLang="en-US" sz="1800" i="1" dirty="0" smtClean="0"/>
              <a:t>°C (as cool as possible)</a:t>
            </a:r>
            <a:endParaRPr lang="en-US" altLang="en-US" sz="2000" i="1" dirty="0" smtClean="0"/>
          </a:p>
          <a:p>
            <a:pPr>
              <a:lnSpc>
                <a:spcPct val="90000"/>
              </a:lnSpc>
              <a:buFont typeface="Wingdings" pitchFamily="2" charset="2"/>
              <a:buNone/>
            </a:pPr>
            <a:r>
              <a:rPr lang="en-US" altLang="en-US" sz="2000" i="1" dirty="0" smtClean="0"/>
              <a:t>At the top layer:       31</a:t>
            </a:r>
            <a:r>
              <a:rPr lang="en-US" altLang="en-US" sz="1800" i="1" dirty="0" smtClean="0"/>
              <a:t>°C</a:t>
            </a:r>
            <a:r>
              <a:rPr lang="en-US" altLang="en-US" sz="2000" i="1" dirty="0" smtClean="0"/>
              <a:t> – 32</a:t>
            </a:r>
            <a:r>
              <a:rPr lang="en-US" altLang="en-US" sz="1800" i="1" dirty="0" smtClean="0"/>
              <a:t>°C</a:t>
            </a:r>
            <a:endParaRPr lang="en-US" altLang="en-US" sz="2000" i="1" dirty="0" smtClean="0"/>
          </a:p>
        </p:txBody>
      </p:sp>
      <p:sp>
        <p:nvSpPr>
          <p:cNvPr id="39940" name="Rectangle 4"/>
          <p:cNvSpPr>
            <a:spLocks noChangeArrowheads="1"/>
          </p:cNvSpPr>
          <p:nvPr/>
        </p:nvSpPr>
        <p:spPr bwMode="auto">
          <a:xfrm>
            <a:off x="4481089" y="-185756"/>
            <a:ext cx="181821"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eaLnBrk="1" hangingPunct="1">
              <a:spcBef>
                <a:spcPct val="0"/>
              </a:spcBef>
              <a:spcAft>
                <a:spcPct val="0"/>
              </a:spcAft>
              <a:buClrTx/>
              <a:buFontTx/>
              <a:buNone/>
            </a:pPr>
            <a:endParaRPr lang="en-SG" altLang="en-US" sz="1800">
              <a:solidFill>
                <a:schemeClr val="tx2"/>
              </a:solidFill>
            </a:endParaRPr>
          </a:p>
        </p:txBody>
      </p:sp>
      <p:graphicFrame>
        <p:nvGraphicFramePr>
          <p:cNvPr id="39941" name="Object 5"/>
          <p:cNvGraphicFramePr>
            <a:graphicFrameLocks noChangeAspect="1"/>
          </p:cNvGraphicFramePr>
          <p:nvPr>
            <p:extLst>
              <p:ext uri="{D42A27DB-BD31-4B8C-83A1-F6EECF244321}">
                <p14:modId xmlns:p14="http://schemas.microsoft.com/office/powerpoint/2010/main" val="930854692"/>
              </p:ext>
            </p:extLst>
          </p:nvPr>
        </p:nvGraphicFramePr>
        <p:xfrm>
          <a:off x="4343400" y="859613"/>
          <a:ext cx="4088423" cy="3455988"/>
        </p:xfrm>
        <a:graphic>
          <a:graphicData uri="http://schemas.openxmlformats.org/presentationml/2006/ole">
            <mc:AlternateContent xmlns:mc="http://schemas.openxmlformats.org/markup-compatibility/2006">
              <mc:Choice xmlns:v="urn:schemas-microsoft-com:vml" Requires="v">
                <p:oleObj spid="_x0000_s3128" r:id="rId3" imgW="6553739" imgH="4824649" progId="">
                  <p:embed/>
                </p:oleObj>
              </mc:Choice>
              <mc:Fallback>
                <p:oleObj r:id="rId3" imgW="6553739" imgH="4824649" progId="">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859613"/>
                        <a:ext cx="4088423" cy="345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6"/>
          <p:cNvSpPr>
            <a:spLocks noChangeArrowheads="1"/>
          </p:cNvSpPr>
          <p:nvPr/>
        </p:nvSpPr>
        <p:spPr bwMode="auto">
          <a:xfrm>
            <a:off x="4481089" y="-185756"/>
            <a:ext cx="181821"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eaLnBrk="1" hangingPunct="1">
              <a:spcBef>
                <a:spcPct val="0"/>
              </a:spcBef>
              <a:spcAft>
                <a:spcPct val="0"/>
              </a:spcAft>
              <a:buClrTx/>
              <a:buFontTx/>
              <a:buNone/>
            </a:pPr>
            <a:endParaRPr lang="en-SG" altLang="en-US" sz="1800">
              <a:solidFill>
                <a:schemeClr val="tx2"/>
              </a:solidFill>
            </a:endParaRPr>
          </a:p>
        </p:txBody>
      </p:sp>
      <p:graphicFrame>
        <p:nvGraphicFramePr>
          <p:cNvPr id="39943" name="Object 7"/>
          <p:cNvGraphicFramePr>
            <a:graphicFrameLocks noChangeAspect="1"/>
          </p:cNvGraphicFramePr>
          <p:nvPr>
            <p:extLst>
              <p:ext uri="{D42A27DB-BD31-4B8C-83A1-F6EECF244321}">
                <p14:modId xmlns:p14="http://schemas.microsoft.com/office/powerpoint/2010/main" val="19678805"/>
              </p:ext>
            </p:extLst>
          </p:nvPr>
        </p:nvGraphicFramePr>
        <p:xfrm>
          <a:off x="5029200" y="4191000"/>
          <a:ext cx="2592265" cy="1979612"/>
        </p:xfrm>
        <a:graphic>
          <a:graphicData uri="http://schemas.openxmlformats.org/presentationml/2006/ole">
            <mc:AlternateContent xmlns:mc="http://schemas.openxmlformats.org/markup-compatibility/2006">
              <mc:Choice xmlns:v="urn:schemas-microsoft-com:vml" Requires="v">
                <p:oleObj spid="_x0000_s3129" r:id="rId5" imgW="4205161" imgH="2795081" progId="">
                  <p:embed/>
                </p:oleObj>
              </mc:Choice>
              <mc:Fallback>
                <p:oleObj r:id="rId5" imgW="4205161" imgH="2795081" progId="">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191000"/>
                        <a:ext cx="2592265" cy="197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4507466" y="2587607"/>
            <a:ext cx="181821"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eaLnBrk="1" hangingPunct="1">
              <a:spcBef>
                <a:spcPct val="0"/>
              </a:spcBef>
              <a:spcAft>
                <a:spcPct val="0"/>
              </a:spcAft>
              <a:buClrTx/>
              <a:buFontTx/>
              <a:buNone/>
            </a:pPr>
            <a:endParaRPr lang="en-SG" altLang="en-US" sz="1800">
              <a:solidFill>
                <a:schemeClr val="tx2"/>
              </a:solidFill>
            </a:endParaRPr>
          </a:p>
        </p:txBody>
      </p:sp>
      <p:sp>
        <p:nvSpPr>
          <p:cNvPr id="39945" name="Text Box 9"/>
          <p:cNvSpPr txBox="1">
            <a:spLocks noChangeArrowheads="1"/>
          </p:cNvSpPr>
          <p:nvPr/>
        </p:nvSpPr>
        <p:spPr bwMode="auto">
          <a:xfrm>
            <a:off x="5398477" y="6324600"/>
            <a:ext cx="2450123"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285750" indent="-285750"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spcBef>
                <a:spcPct val="50000"/>
              </a:spcBef>
              <a:spcAft>
                <a:spcPct val="0"/>
              </a:spcAft>
              <a:buSzPct val="90000"/>
              <a:buFont typeface="Wingdings" pitchFamily="2" charset="2"/>
              <a:buNone/>
            </a:pPr>
            <a:r>
              <a:rPr lang="en-US" altLang="en-US" sz="1200" dirty="0"/>
              <a:t>The layout of </a:t>
            </a:r>
            <a:r>
              <a:rPr lang="en-US" altLang="en-US" sz="1200" dirty="0" smtClean="0"/>
              <a:t>thermocouples</a:t>
            </a:r>
            <a:endParaRPr lang="en-US" altLang="en-US" sz="1200" dirty="0"/>
          </a:p>
        </p:txBody>
      </p:sp>
    </p:spTree>
    <p:extLst>
      <p:ext uri="{BB962C8B-B14F-4D97-AF65-F5344CB8AC3E}">
        <p14:creationId xmlns:p14="http://schemas.microsoft.com/office/powerpoint/2010/main" val="186839404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362200" y="-76200"/>
            <a:ext cx="8686800" cy="1143000"/>
          </a:xfrm>
        </p:spPr>
        <p:txBody>
          <a:bodyPr>
            <a:normAutofit/>
          </a:bodyPr>
          <a:lstStyle/>
          <a:p>
            <a:r>
              <a:rPr lang="en-US" altLang="en-US" sz="2800" b="1" dirty="0" smtClean="0"/>
              <a:t>Example of a Mock up</a:t>
            </a:r>
          </a:p>
        </p:txBody>
      </p:sp>
      <p:sp>
        <p:nvSpPr>
          <p:cNvPr id="41987" name="Rectangle 3"/>
          <p:cNvSpPr>
            <a:spLocks noGrp="1" noChangeArrowheads="1"/>
          </p:cNvSpPr>
          <p:nvPr>
            <p:ph type="body" idx="1"/>
          </p:nvPr>
        </p:nvSpPr>
        <p:spPr>
          <a:xfrm>
            <a:off x="4495800" y="816864"/>
            <a:ext cx="2983523" cy="4903787"/>
          </a:xfrm>
        </p:spPr>
        <p:txBody>
          <a:bodyPr/>
          <a:lstStyle/>
          <a:p>
            <a:r>
              <a:rPr lang="en-US" altLang="en-US" sz="1800" dirty="0" smtClean="0"/>
              <a:t>Mock up is 4 x 4 x2.5 m and is 3.5 m above ground.</a:t>
            </a:r>
          </a:p>
          <a:p>
            <a:r>
              <a:rPr lang="en-US" altLang="en-US" sz="1800" dirty="0" smtClean="0"/>
              <a:t>Concrete volume is 40 m3.</a:t>
            </a:r>
          </a:p>
          <a:p>
            <a:r>
              <a:rPr lang="en-US" altLang="en-US" sz="1800" dirty="0" smtClean="0"/>
              <a:t>Dead load excluding steel is almost 100 ton.</a:t>
            </a:r>
          </a:p>
          <a:p>
            <a:endParaRPr lang="en-US" altLang="en-US" sz="1800" dirty="0" smtClean="0"/>
          </a:p>
        </p:txBody>
      </p:sp>
      <p:pic>
        <p:nvPicPr>
          <p:cNvPr id="41988" name="Picture 4" descr="IMG_14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37719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IMG_14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358356"/>
            <a:ext cx="3452446"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1"/>
          <p:cNvSpPr txBox="1">
            <a:spLocks noChangeArrowheads="1"/>
          </p:cNvSpPr>
          <p:nvPr/>
        </p:nvSpPr>
        <p:spPr bwMode="auto">
          <a:xfrm>
            <a:off x="389060" y="4114800"/>
            <a:ext cx="360338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800" dirty="0">
                <a:solidFill>
                  <a:schemeClr val="tx2"/>
                </a:solidFill>
              </a:rPr>
              <a:t>Large area needed and also issue of removal after monitoring</a:t>
            </a:r>
            <a:endParaRPr lang="en-SG" altLang="en-US" sz="1800" dirty="0">
              <a:solidFill>
                <a:schemeClr val="tx2"/>
              </a:solidFill>
            </a:endParaRPr>
          </a:p>
        </p:txBody>
      </p:sp>
    </p:spTree>
    <p:extLst>
      <p:ext uri="{BB962C8B-B14F-4D97-AF65-F5344CB8AC3E}">
        <p14:creationId xmlns:p14="http://schemas.microsoft.com/office/powerpoint/2010/main" val="2594657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152400"/>
            <a:ext cx="8229600" cy="1143000"/>
          </a:xfrm>
        </p:spPr>
        <p:txBody>
          <a:bodyPr>
            <a:normAutofit/>
          </a:bodyPr>
          <a:lstStyle/>
          <a:p>
            <a:r>
              <a:rPr lang="en-US" altLang="en-US" sz="2800" b="1" dirty="0" smtClean="0"/>
              <a:t>Criteria 3</a:t>
            </a:r>
            <a:endParaRPr lang="en-SG" altLang="en-US" sz="2800" b="1" dirty="0" smtClean="0"/>
          </a:p>
        </p:txBody>
      </p:sp>
      <p:sp>
        <p:nvSpPr>
          <p:cNvPr id="43013" name="TextBox 4"/>
          <p:cNvSpPr txBox="1">
            <a:spLocks noChangeArrowheads="1"/>
          </p:cNvSpPr>
          <p:nvPr/>
        </p:nvSpPr>
        <p:spPr bwMode="auto">
          <a:xfrm>
            <a:off x="367812" y="5056188"/>
            <a:ext cx="4955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800" dirty="0">
                <a:solidFill>
                  <a:schemeClr val="tx2"/>
                </a:solidFill>
              </a:rPr>
              <a:t>Your ability to </a:t>
            </a:r>
            <a:r>
              <a:rPr lang="en-US" altLang="en-US" sz="1800" dirty="0" smtClean="0">
                <a:solidFill>
                  <a:schemeClr val="tx2"/>
                </a:solidFill>
              </a:rPr>
              <a:t>handle concrete with supply </a:t>
            </a:r>
            <a:r>
              <a:rPr lang="en-US" altLang="en-US" sz="1800" dirty="0">
                <a:solidFill>
                  <a:schemeClr val="tx2"/>
                </a:solidFill>
              </a:rPr>
              <a:t>rate required and organize team at site</a:t>
            </a:r>
            <a:endParaRPr lang="en-SG" altLang="en-US" sz="1800" dirty="0">
              <a:solidFill>
                <a:schemeClr val="tx2"/>
              </a:solidFill>
            </a:endParaRPr>
          </a:p>
        </p:txBody>
      </p:sp>
      <p:pic>
        <p:nvPicPr>
          <p:cNvPr id="5" name="Content Placeholder 4" descr="C:\Users\DEB\Desktop\Wadala III-1\Shapoorji Case study\IMG_20140613_123151790.jpg"/>
          <p:cNvPicPr>
            <a:picLocks noGrp="1" noChangeAspect="1" noChangeArrowheads="1"/>
          </p:cNvPicPr>
          <p:nvPr>
            <p:ph idx="1"/>
          </p:nvPr>
        </p:nvPicPr>
        <p:blipFill>
          <a:blip r:embed="rId2" cstate="print"/>
          <a:srcRect/>
          <a:stretch>
            <a:fillRect/>
          </a:stretch>
        </p:blipFill>
        <p:spPr bwMode="auto">
          <a:xfrm>
            <a:off x="2000232" y="1571612"/>
            <a:ext cx="4850699"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299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91680" y="260648"/>
            <a:ext cx="6452089" cy="500062"/>
          </a:xfrm>
        </p:spPr>
        <p:txBody>
          <a:bodyPr>
            <a:normAutofit fontScale="90000"/>
          </a:bodyPr>
          <a:lstStyle/>
          <a:p>
            <a:r>
              <a:rPr lang="en-US" altLang="en-US" b="1" dirty="0" smtClean="0"/>
              <a:t>Planning Check list</a:t>
            </a:r>
          </a:p>
        </p:txBody>
      </p:sp>
      <p:sp>
        <p:nvSpPr>
          <p:cNvPr id="36867" name="AutoShape 3"/>
          <p:cNvSpPr>
            <a:spLocks noChangeAspect="1" noChangeArrowheads="1" noTextEdit="1"/>
          </p:cNvSpPr>
          <p:nvPr/>
        </p:nvSpPr>
        <p:spPr bwMode="auto">
          <a:xfrm>
            <a:off x="304800" y="1120775"/>
            <a:ext cx="8470900" cy="4765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869" name="Rectangle 5"/>
          <p:cNvSpPr>
            <a:spLocks noChangeArrowheads="1"/>
          </p:cNvSpPr>
          <p:nvPr/>
        </p:nvSpPr>
        <p:spPr bwMode="auto">
          <a:xfrm>
            <a:off x="514350" y="1127125"/>
            <a:ext cx="8256588" cy="331788"/>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6870" name="Rectangle 6"/>
          <p:cNvSpPr>
            <a:spLocks noChangeArrowheads="1"/>
          </p:cNvSpPr>
          <p:nvPr/>
        </p:nvSpPr>
        <p:spPr bwMode="auto">
          <a:xfrm>
            <a:off x="776288" y="1208088"/>
            <a:ext cx="292868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Understand the Requirements</a:t>
            </a:r>
            <a:endParaRPr kumimoji="0" lang="en-US" sz="2400" b="0" i="0" u="none" strike="noStrike" cap="none" normalizeH="0" baseline="0" dirty="0" smtClean="0">
              <a:ln>
                <a:noFill/>
              </a:ln>
              <a:effectLst/>
              <a:latin typeface="Arial" pitchFamily="34" charset="0"/>
            </a:endParaRPr>
          </a:p>
        </p:txBody>
      </p:sp>
      <p:sp>
        <p:nvSpPr>
          <p:cNvPr id="36871" name="Rectangle 7"/>
          <p:cNvSpPr>
            <a:spLocks noChangeArrowheads="1"/>
          </p:cNvSpPr>
          <p:nvPr/>
        </p:nvSpPr>
        <p:spPr bwMode="auto">
          <a:xfrm>
            <a:off x="5345113" y="1208088"/>
            <a:ext cx="104996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Why/What </a:t>
            </a:r>
            <a:endParaRPr kumimoji="0" lang="en-US" sz="2400" b="0" i="0" u="none" strike="noStrike" cap="none" normalizeH="0" baseline="0" dirty="0" smtClean="0">
              <a:ln>
                <a:noFill/>
              </a:ln>
              <a:effectLst/>
              <a:latin typeface="Arial" pitchFamily="34" charset="0"/>
            </a:endParaRPr>
          </a:p>
        </p:txBody>
      </p:sp>
      <p:sp>
        <p:nvSpPr>
          <p:cNvPr id="36872" name="Rectangle 8"/>
          <p:cNvSpPr>
            <a:spLocks noChangeArrowheads="1"/>
          </p:cNvSpPr>
          <p:nvPr/>
        </p:nvSpPr>
        <p:spPr bwMode="auto">
          <a:xfrm>
            <a:off x="8174038" y="1208088"/>
            <a:ext cx="61395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Arial" pitchFamily="34" charset="0"/>
              </a:rPr>
              <a:t>Check</a:t>
            </a:r>
            <a:endParaRPr kumimoji="0" lang="en-US" sz="2400" b="0" i="0" u="none" strike="noStrike" cap="none" normalizeH="0" baseline="0" smtClean="0">
              <a:ln>
                <a:noFill/>
              </a:ln>
              <a:solidFill>
                <a:schemeClr val="tx1"/>
              </a:solidFill>
              <a:effectLst/>
              <a:latin typeface="Arial" pitchFamily="34" charset="0"/>
            </a:endParaRPr>
          </a:p>
        </p:txBody>
      </p:sp>
      <p:sp>
        <p:nvSpPr>
          <p:cNvPr id="36873" name="Rectangle 9"/>
          <p:cNvSpPr>
            <a:spLocks noChangeArrowheads="1"/>
          </p:cNvSpPr>
          <p:nvPr/>
        </p:nvSpPr>
        <p:spPr bwMode="auto">
          <a:xfrm>
            <a:off x="3435350" y="1555750"/>
            <a:ext cx="350095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This will give you estimate of the raw materials required.</a:t>
            </a:r>
            <a:endParaRPr kumimoji="0" lang="en-US" sz="2400" b="0" i="0" u="none" strike="noStrike" cap="none" normalizeH="0" baseline="0" dirty="0" smtClean="0">
              <a:ln>
                <a:noFill/>
              </a:ln>
              <a:solidFill>
                <a:schemeClr val="tx1"/>
              </a:solidFill>
              <a:effectLst/>
              <a:latin typeface="Arial" pitchFamily="34" charset="0"/>
            </a:endParaRPr>
          </a:p>
        </p:txBody>
      </p:sp>
      <p:sp>
        <p:nvSpPr>
          <p:cNvPr id="36874" name="Rectangle 10"/>
          <p:cNvSpPr>
            <a:spLocks noChangeArrowheads="1"/>
          </p:cNvSpPr>
          <p:nvPr/>
        </p:nvSpPr>
        <p:spPr bwMode="auto">
          <a:xfrm>
            <a:off x="3435350" y="1809750"/>
            <a:ext cx="449321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If supplied over a few plants, do the necessary allocation with excess to </a:t>
            </a:r>
            <a:endParaRPr kumimoji="0" lang="en-US" sz="2400" b="0" i="0" u="none" strike="noStrike" cap="none" normalizeH="0" baseline="0" dirty="0" smtClean="0">
              <a:ln>
                <a:noFill/>
              </a:ln>
              <a:solidFill>
                <a:schemeClr val="tx1"/>
              </a:solidFill>
              <a:effectLst/>
              <a:latin typeface="Arial" pitchFamily="34" charset="0"/>
            </a:endParaRPr>
          </a:p>
        </p:txBody>
      </p:sp>
      <p:sp>
        <p:nvSpPr>
          <p:cNvPr id="36875" name="Rectangle 11"/>
          <p:cNvSpPr>
            <a:spLocks noChangeArrowheads="1"/>
          </p:cNvSpPr>
          <p:nvPr/>
        </p:nvSpPr>
        <p:spPr bwMode="auto">
          <a:xfrm>
            <a:off x="3435350" y="1965325"/>
            <a:ext cx="151644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prepare for the what ifs?</a:t>
            </a:r>
            <a:endParaRPr kumimoji="0" lang="en-US" sz="2400" b="0" i="0" u="none" strike="noStrike" cap="none" normalizeH="0" baseline="0" smtClean="0">
              <a:ln>
                <a:noFill/>
              </a:ln>
              <a:solidFill>
                <a:schemeClr val="tx1"/>
              </a:solidFill>
              <a:effectLst/>
              <a:latin typeface="Arial" pitchFamily="34" charset="0"/>
            </a:endParaRPr>
          </a:p>
        </p:txBody>
      </p:sp>
      <p:sp>
        <p:nvSpPr>
          <p:cNvPr id="36876" name="Rectangle 12"/>
          <p:cNvSpPr>
            <a:spLocks noChangeArrowheads="1"/>
          </p:cNvSpPr>
          <p:nvPr/>
        </p:nvSpPr>
        <p:spPr bwMode="auto">
          <a:xfrm>
            <a:off x="3435350" y="2219325"/>
            <a:ext cx="436978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Give advance notice to your suppliers on the impending requirements.</a:t>
            </a:r>
            <a:endParaRPr kumimoji="0" lang="en-US" sz="2400" b="0" i="0" u="none" strike="noStrike" cap="none" normalizeH="0" baseline="0" smtClean="0">
              <a:ln>
                <a:noFill/>
              </a:ln>
              <a:solidFill>
                <a:schemeClr val="tx1"/>
              </a:solidFill>
              <a:effectLst/>
              <a:latin typeface="Arial" pitchFamily="34" charset="0"/>
            </a:endParaRPr>
          </a:p>
        </p:txBody>
      </p:sp>
      <p:sp>
        <p:nvSpPr>
          <p:cNvPr id="36877" name="Rectangle 13"/>
          <p:cNvSpPr>
            <a:spLocks noChangeArrowheads="1"/>
          </p:cNvSpPr>
          <p:nvPr/>
        </p:nvSpPr>
        <p:spPr bwMode="auto">
          <a:xfrm>
            <a:off x="3435350" y="2471738"/>
            <a:ext cx="479939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Slump check requirement will give you plan for manpower requirements. It is </a:t>
            </a:r>
            <a:endParaRPr kumimoji="0" lang="en-US" sz="2400" b="0" i="0" u="none" strike="noStrike" cap="none" normalizeH="0" baseline="0" smtClean="0">
              <a:ln>
                <a:noFill/>
              </a:ln>
              <a:solidFill>
                <a:schemeClr val="tx1"/>
              </a:solidFill>
              <a:effectLst/>
              <a:latin typeface="Arial" pitchFamily="34" charset="0"/>
            </a:endParaRPr>
          </a:p>
        </p:txBody>
      </p:sp>
      <p:sp>
        <p:nvSpPr>
          <p:cNvPr id="36878" name="Rectangle 14"/>
          <p:cNvSpPr>
            <a:spLocks noChangeArrowheads="1"/>
          </p:cNvSpPr>
          <p:nvPr/>
        </p:nvSpPr>
        <p:spPr bwMode="auto">
          <a:xfrm>
            <a:off x="3435350" y="2627313"/>
            <a:ext cx="291265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usually the bottleneck with high rate of casting.</a:t>
            </a:r>
            <a:endParaRPr kumimoji="0" lang="en-US" sz="2400" b="0" i="0" u="none" strike="noStrike" cap="none" normalizeH="0" baseline="0" smtClean="0">
              <a:ln>
                <a:noFill/>
              </a:ln>
              <a:solidFill>
                <a:schemeClr val="tx1"/>
              </a:solidFill>
              <a:effectLst/>
              <a:latin typeface="Arial" pitchFamily="34" charset="0"/>
            </a:endParaRPr>
          </a:p>
        </p:txBody>
      </p:sp>
      <p:sp>
        <p:nvSpPr>
          <p:cNvPr id="36879" name="Rectangle 15"/>
          <p:cNvSpPr>
            <a:spLocks noChangeArrowheads="1"/>
          </p:cNvSpPr>
          <p:nvPr/>
        </p:nvSpPr>
        <p:spPr bwMode="auto">
          <a:xfrm>
            <a:off x="3435350" y="2881313"/>
            <a:ext cx="43104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May need more than one slump check point to speed up the process.</a:t>
            </a:r>
            <a:endParaRPr kumimoji="0" lang="en-US" sz="2400" b="0" i="0" u="none" strike="noStrike" cap="none" normalizeH="0" baseline="0" smtClean="0">
              <a:ln>
                <a:noFill/>
              </a:ln>
              <a:solidFill>
                <a:schemeClr val="tx1"/>
              </a:solidFill>
              <a:effectLst/>
              <a:latin typeface="Arial" pitchFamily="34" charset="0"/>
            </a:endParaRPr>
          </a:p>
        </p:txBody>
      </p:sp>
      <p:sp>
        <p:nvSpPr>
          <p:cNvPr id="36880" name="Rectangle 16"/>
          <p:cNvSpPr>
            <a:spLocks noChangeArrowheads="1"/>
          </p:cNvSpPr>
          <p:nvPr/>
        </p:nvSpPr>
        <p:spPr bwMode="auto">
          <a:xfrm>
            <a:off x="3435350" y="3133725"/>
            <a:ext cx="477855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Sampling plan for test samples will give you plan for manpower and also the </a:t>
            </a:r>
            <a:endParaRPr kumimoji="0" lang="en-US" sz="2400" b="0" i="0" u="none" strike="noStrike" cap="none" normalizeH="0" baseline="0" smtClean="0">
              <a:ln>
                <a:noFill/>
              </a:ln>
              <a:solidFill>
                <a:schemeClr val="tx1"/>
              </a:solidFill>
              <a:effectLst/>
              <a:latin typeface="Arial" pitchFamily="34" charset="0"/>
            </a:endParaRPr>
          </a:p>
        </p:txBody>
      </p:sp>
      <p:sp>
        <p:nvSpPr>
          <p:cNvPr id="36881" name="Rectangle 17"/>
          <p:cNvSpPr>
            <a:spLocks noChangeArrowheads="1"/>
          </p:cNvSpPr>
          <p:nvPr/>
        </p:nvSpPr>
        <p:spPr bwMode="auto">
          <a:xfrm>
            <a:off x="3435350" y="3290888"/>
            <a:ext cx="159659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number pf molds needed.</a:t>
            </a:r>
            <a:endParaRPr kumimoji="0" lang="en-US" sz="2400" b="0" i="0" u="none" strike="noStrike" cap="none" normalizeH="0" baseline="0" smtClean="0">
              <a:ln>
                <a:noFill/>
              </a:ln>
              <a:solidFill>
                <a:schemeClr val="tx1"/>
              </a:solidFill>
              <a:effectLst/>
              <a:latin typeface="Arial" pitchFamily="34" charset="0"/>
            </a:endParaRPr>
          </a:p>
        </p:txBody>
      </p:sp>
      <p:sp>
        <p:nvSpPr>
          <p:cNvPr id="36882" name="Rectangle 18"/>
          <p:cNvSpPr>
            <a:spLocks noChangeArrowheads="1"/>
          </p:cNvSpPr>
          <p:nvPr/>
        </p:nvSpPr>
        <p:spPr bwMode="auto">
          <a:xfrm>
            <a:off x="3435350" y="3465513"/>
            <a:ext cx="448039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Important to have adequate manpower for making test samples as tired </a:t>
            </a:r>
            <a:endParaRPr kumimoji="0" lang="en-US" sz="2400" b="0" i="0" u="none" strike="noStrike" cap="none" normalizeH="0" baseline="0" smtClean="0">
              <a:ln>
                <a:noFill/>
              </a:ln>
              <a:solidFill>
                <a:schemeClr val="tx1"/>
              </a:solidFill>
              <a:effectLst/>
              <a:latin typeface="Arial" pitchFamily="34" charset="0"/>
            </a:endParaRPr>
          </a:p>
        </p:txBody>
      </p:sp>
      <p:sp>
        <p:nvSpPr>
          <p:cNvPr id="36883" name="Rectangle 19"/>
          <p:cNvSpPr>
            <a:spLocks noChangeArrowheads="1"/>
          </p:cNvSpPr>
          <p:nvPr/>
        </p:nvSpPr>
        <p:spPr bwMode="auto">
          <a:xfrm>
            <a:off x="3435350" y="3621088"/>
            <a:ext cx="192841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hands will make poor samples.</a:t>
            </a:r>
            <a:endParaRPr kumimoji="0" lang="en-US" sz="2400" b="0" i="0" u="none" strike="noStrike" cap="none" normalizeH="0" baseline="0" smtClean="0">
              <a:ln>
                <a:noFill/>
              </a:ln>
              <a:solidFill>
                <a:schemeClr val="tx1"/>
              </a:solidFill>
              <a:effectLst/>
              <a:latin typeface="Arial" pitchFamily="34" charset="0"/>
            </a:endParaRPr>
          </a:p>
        </p:txBody>
      </p:sp>
      <p:sp>
        <p:nvSpPr>
          <p:cNvPr id="36884" name="Rectangle 20"/>
          <p:cNvSpPr>
            <a:spLocks noChangeArrowheads="1"/>
          </p:cNvSpPr>
          <p:nvPr/>
        </p:nvSpPr>
        <p:spPr bwMode="auto">
          <a:xfrm>
            <a:off x="3435350" y="3875088"/>
            <a:ext cx="424154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Always bring extra molds as they will be some that are out of shape.</a:t>
            </a:r>
            <a:endParaRPr kumimoji="0" lang="en-US" sz="2400" b="0" i="0" u="none" strike="noStrike" cap="none" normalizeH="0" baseline="0" smtClean="0">
              <a:ln>
                <a:noFill/>
              </a:ln>
              <a:solidFill>
                <a:schemeClr val="tx1"/>
              </a:solidFill>
              <a:effectLst/>
              <a:latin typeface="Arial" pitchFamily="34" charset="0"/>
            </a:endParaRPr>
          </a:p>
        </p:txBody>
      </p:sp>
      <p:sp>
        <p:nvSpPr>
          <p:cNvPr id="36885" name="Rectangle 21"/>
          <p:cNvSpPr>
            <a:spLocks noChangeArrowheads="1"/>
          </p:cNvSpPr>
          <p:nvPr/>
        </p:nvSpPr>
        <p:spPr bwMode="auto">
          <a:xfrm>
            <a:off x="3435350" y="4129088"/>
            <a:ext cx="458458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Where sampling rate is too high, try to discuss with Consultant to reduce, </a:t>
            </a:r>
            <a:endParaRPr kumimoji="0" lang="en-US" sz="2400" b="0" i="0" u="none" strike="noStrike" cap="none" normalizeH="0" baseline="0" smtClean="0">
              <a:ln>
                <a:noFill/>
              </a:ln>
              <a:solidFill>
                <a:schemeClr val="tx1"/>
              </a:solidFill>
              <a:effectLst/>
              <a:latin typeface="Arial" pitchFamily="34" charset="0"/>
            </a:endParaRPr>
          </a:p>
        </p:txBody>
      </p:sp>
      <p:sp>
        <p:nvSpPr>
          <p:cNvPr id="36886" name="Rectangle 22"/>
          <p:cNvSpPr>
            <a:spLocks noChangeArrowheads="1"/>
          </p:cNvSpPr>
          <p:nvPr/>
        </p:nvSpPr>
        <p:spPr bwMode="auto">
          <a:xfrm>
            <a:off x="3435350" y="4284663"/>
            <a:ext cx="201978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back up with relevent standards.</a:t>
            </a:r>
            <a:endParaRPr kumimoji="0" lang="en-US" sz="2400" b="0" i="0" u="none" strike="noStrike" cap="none" normalizeH="0" baseline="0" smtClean="0">
              <a:ln>
                <a:noFill/>
              </a:ln>
              <a:solidFill>
                <a:schemeClr val="tx1"/>
              </a:solidFill>
              <a:effectLst/>
              <a:latin typeface="Arial" pitchFamily="34" charset="0"/>
            </a:endParaRPr>
          </a:p>
        </p:txBody>
      </p:sp>
      <p:sp>
        <p:nvSpPr>
          <p:cNvPr id="36887" name="Rectangle 23"/>
          <p:cNvSpPr>
            <a:spLocks noChangeArrowheads="1"/>
          </p:cNvSpPr>
          <p:nvPr/>
        </p:nvSpPr>
        <p:spPr bwMode="auto">
          <a:xfrm>
            <a:off x="3435350" y="4459288"/>
            <a:ext cx="4767331"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Important to  understand the rate of supply at different stages as it allow you </a:t>
            </a:r>
            <a:endParaRPr kumimoji="0" lang="en-US" sz="2400" b="0" i="0" u="none" strike="noStrike" cap="none" normalizeH="0" baseline="0" smtClean="0">
              <a:ln>
                <a:noFill/>
              </a:ln>
              <a:solidFill>
                <a:schemeClr val="tx1"/>
              </a:solidFill>
              <a:effectLst/>
              <a:latin typeface="Arial" pitchFamily="34" charset="0"/>
            </a:endParaRPr>
          </a:p>
        </p:txBody>
      </p:sp>
      <p:sp>
        <p:nvSpPr>
          <p:cNvPr id="36888" name="Rectangle 24"/>
          <p:cNvSpPr>
            <a:spLocks noChangeArrowheads="1"/>
          </p:cNvSpPr>
          <p:nvPr/>
        </p:nvSpPr>
        <p:spPr bwMode="auto">
          <a:xfrm>
            <a:off x="3435350" y="4616450"/>
            <a:ext cx="305051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to better plan your scheduling and truck strength.</a:t>
            </a:r>
            <a:endParaRPr kumimoji="0" lang="en-US" sz="2400" b="0" i="0" u="none" strike="noStrike" cap="none" normalizeH="0" baseline="0" smtClean="0">
              <a:ln>
                <a:noFill/>
              </a:ln>
              <a:solidFill>
                <a:schemeClr val="tx1"/>
              </a:solidFill>
              <a:effectLst/>
              <a:latin typeface="Arial" pitchFamily="34" charset="0"/>
            </a:endParaRPr>
          </a:p>
        </p:txBody>
      </p:sp>
      <p:sp>
        <p:nvSpPr>
          <p:cNvPr id="36889" name="Rectangle 25"/>
          <p:cNvSpPr>
            <a:spLocks noChangeArrowheads="1"/>
          </p:cNvSpPr>
          <p:nvPr/>
        </p:nvSpPr>
        <p:spPr bwMode="auto">
          <a:xfrm>
            <a:off x="3435350" y="4791075"/>
            <a:ext cx="45044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It also prevents unnecessasy waiting time at site that can also affect the </a:t>
            </a:r>
            <a:endParaRPr kumimoji="0" lang="en-US" sz="2400" b="0" i="0" u="none" strike="noStrike" cap="none" normalizeH="0" baseline="0" smtClean="0">
              <a:ln>
                <a:noFill/>
              </a:ln>
              <a:solidFill>
                <a:schemeClr val="tx1"/>
              </a:solidFill>
              <a:effectLst/>
              <a:latin typeface="Arial" pitchFamily="34" charset="0"/>
            </a:endParaRPr>
          </a:p>
        </p:txBody>
      </p:sp>
      <p:sp>
        <p:nvSpPr>
          <p:cNvPr id="36890" name="Rectangle 26"/>
          <p:cNvSpPr>
            <a:spLocks noChangeArrowheads="1"/>
          </p:cNvSpPr>
          <p:nvPr/>
        </p:nvSpPr>
        <p:spPr bwMode="auto">
          <a:xfrm>
            <a:off x="3435350" y="4946650"/>
            <a:ext cx="102592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concrete quality.</a:t>
            </a:r>
            <a:endParaRPr kumimoji="0" lang="en-US" sz="2400" b="0" i="0" u="none" strike="noStrike" cap="none" normalizeH="0" baseline="0" smtClean="0">
              <a:ln>
                <a:noFill/>
              </a:ln>
              <a:solidFill>
                <a:schemeClr val="tx1"/>
              </a:solidFill>
              <a:effectLst/>
              <a:latin typeface="Arial" pitchFamily="34" charset="0"/>
            </a:endParaRPr>
          </a:p>
        </p:txBody>
      </p:sp>
      <p:sp>
        <p:nvSpPr>
          <p:cNvPr id="36891" name="Rectangle 27"/>
          <p:cNvSpPr>
            <a:spLocks noChangeArrowheads="1"/>
          </p:cNvSpPr>
          <p:nvPr/>
        </p:nvSpPr>
        <p:spPr bwMode="auto">
          <a:xfrm>
            <a:off x="3435350" y="5122863"/>
            <a:ext cx="479137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Understand pump requirements and also pipe lines requred. Gauge the time </a:t>
            </a:r>
            <a:endParaRPr kumimoji="0" lang="en-US" sz="2400" b="0" i="0" u="none" strike="noStrike" cap="none" normalizeH="0" baseline="0" smtClean="0">
              <a:ln>
                <a:noFill/>
              </a:ln>
              <a:solidFill>
                <a:schemeClr val="tx1"/>
              </a:solidFill>
              <a:effectLst/>
              <a:latin typeface="Arial" pitchFamily="34" charset="0"/>
            </a:endParaRPr>
          </a:p>
        </p:txBody>
      </p:sp>
      <p:sp>
        <p:nvSpPr>
          <p:cNvPr id="36892" name="Rectangle 28"/>
          <p:cNvSpPr>
            <a:spLocks noChangeArrowheads="1"/>
          </p:cNvSpPr>
          <p:nvPr/>
        </p:nvSpPr>
        <p:spPr bwMode="auto">
          <a:xfrm>
            <a:off x="3435350" y="5278438"/>
            <a:ext cx="276998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needed for installation for better preparation.</a:t>
            </a:r>
            <a:endParaRPr kumimoji="0" lang="en-US" sz="2400" b="0" i="0" u="none" strike="noStrike" cap="none" normalizeH="0" baseline="0" smtClean="0">
              <a:ln>
                <a:noFill/>
              </a:ln>
              <a:solidFill>
                <a:schemeClr val="tx1"/>
              </a:solidFill>
              <a:effectLst/>
              <a:latin typeface="Arial" pitchFamily="34" charset="0"/>
            </a:endParaRPr>
          </a:p>
        </p:txBody>
      </p:sp>
      <p:sp>
        <p:nvSpPr>
          <p:cNvPr id="36893" name="Rectangle 29"/>
          <p:cNvSpPr>
            <a:spLocks noChangeArrowheads="1"/>
          </p:cNvSpPr>
          <p:nvPr/>
        </p:nvSpPr>
        <p:spPr bwMode="auto">
          <a:xfrm>
            <a:off x="3435350" y="5434013"/>
            <a:ext cx="451245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Number of standby pumps needed. If pumps are provided by Customer, </a:t>
            </a:r>
            <a:endParaRPr kumimoji="0" lang="en-US" sz="2400" b="0" i="0" u="none" strike="noStrike" cap="none" normalizeH="0" baseline="0" smtClean="0">
              <a:ln>
                <a:noFill/>
              </a:ln>
              <a:solidFill>
                <a:schemeClr val="tx1"/>
              </a:solidFill>
              <a:effectLst/>
              <a:latin typeface="Arial" pitchFamily="34" charset="0"/>
            </a:endParaRPr>
          </a:p>
        </p:txBody>
      </p:sp>
      <p:sp>
        <p:nvSpPr>
          <p:cNvPr id="36894" name="Rectangle 30"/>
          <p:cNvSpPr>
            <a:spLocks noChangeArrowheads="1"/>
          </p:cNvSpPr>
          <p:nvPr/>
        </p:nvSpPr>
        <p:spPr bwMode="auto">
          <a:xfrm>
            <a:off x="3435350" y="5589588"/>
            <a:ext cx="448840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raise the need to have standby pumps. It also shows your concern for a </a:t>
            </a:r>
            <a:endParaRPr kumimoji="0" lang="en-US" sz="2400" b="0" i="0" u="none" strike="noStrike" cap="none" normalizeH="0" baseline="0" smtClean="0">
              <a:ln>
                <a:noFill/>
              </a:ln>
              <a:solidFill>
                <a:schemeClr val="tx1"/>
              </a:solidFill>
              <a:effectLst/>
              <a:latin typeface="Arial" pitchFamily="34" charset="0"/>
            </a:endParaRPr>
          </a:p>
        </p:txBody>
      </p:sp>
      <p:sp>
        <p:nvSpPr>
          <p:cNvPr id="36895" name="Rectangle 31"/>
          <p:cNvSpPr>
            <a:spLocks noChangeArrowheads="1"/>
          </p:cNvSpPr>
          <p:nvPr/>
        </p:nvSpPr>
        <p:spPr bwMode="auto">
          <a:xfrm>
            <a:off x="3435350" y="5745163"/>
            <a:ext cx="101790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successful pour.</a:t>
            </a:r>
            <a:endParaRPr kumimoji="0" lang="en-US" sz="2400" b="0" i="0" u="none" strike="noStrike" cap="none" normalizeH="0" baseline="0" smtClean="0">
              <a:ln>
                <a:noFill/>
              </a:ln>
              <a:solidFill>
                <a:schemeClr val="tx1"/>
              </a:solidFill>
              <a:effectLst/>
              <a:latin typeface="Arial" pitchFamily="34" charset="0"/>
            </a:endParaRPr>
          </a:p>
        </p:txBody>
      </p:sp>
      <p:sp>
        <p:nvSpPr>
          <p:cNvPr id="36896" name="Rectangle 32"/>
          <p:cNvSpPr>
            <a:spLocks noChangeArrowheads="1"/>
          </p:cNvSpPr>
          <p:nvPr/>
        </p:nvSpPr>
        <p:spPr bwMode="auto">
          <a:xfrm>
            <a:off x="381000" y="5418138"/>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a:t>
            </a:r>
            <a:endParaRPr kumimoji="0" lang="en-US" sz="2400" b="0" i="0" u="none" strike="noStrike" cap="none" normalizeH="0" baseline="0" smtClean="0">
              <a:ln>
                <a:noFill/>
              </a:ln>
              <a:solidFill>
                <a:schemeClr val="tx1"/>
              </a:solidFill>
              <a:effectLst/>
              <a:latin typeface="Arial" pitchFamily="34" charset="0"/>
            </a:endParaRPr>
          </a:p>
        </p:txBody>
      </p:sp>
      <p:sp>
        <p:nvSpPr>
          <p:cNvPr id="36897" name="Rectangle 33"/>
          <p:cNvSpPr>
            <a:spLocks noChangeArrowheads="1"/>
          </p:cNvSpPr>
          <p:nvPr/>
        </p:nvSpPr>
        <p:spPr bwMode="auto">
          <a:xfrm>
            <a:off x="539750" y="1881188"/>
            <a:ext cx="217527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What is the total volume required ?</a:t>
            </a:r>
            <a:endParaRPr kumimoji="0" lang="en-US" sz="2400" b="0" i="0" u="none" strike="noStrike" cap="none" normalizeH="0" baseline="0" smtClean="0">
              <a:ln>
                <a:noFill/>
              </a:ln>
              <a:solidFill>
                <a:schemeClr val="tx1"/>
              </a:solidFill>
              <a:effectLst/>
              <a:latin typeface="Arial" pitchFamily="34" charset="0"/>
            </a:endParaRPr>
          </a:p>
        </p:txBody>
      </p:sp>
      <p:sp>
        <p:nvSpPr>
          <p:cNvPr id="36898" name="Rectangle 34"/>
          <p:cNvSpPr>
            <a:spLocks noChangeArrowheads="1"/>
          </p:cNvSpPr>
          <p:nvPr/>
        </p:nvSpPr>
        <p:spPr bwMode="auto">
          <a:xfrm>
            <a:off x="381000" y="1881188"/>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a:t>
            </a:r>
            <a:endParaRPr kumimoji="0" lang="en-US" sz="2400" b="0" i="0" u="none" strike="noStrike" cap="none" normalizeH="0" baseline="0" smtClean="0">
              <a:ln>
                <a:noFill/>
              </a:ln>
              <a:solidFill>
                <a:schemeClr val="tx1"/>
              </a:solidFill>
              <a:effectLst/>
              <a:latin typeface="Arial" pitchFamily="34" charset="0"/>
            </a:endParaRPr>
          </a:p>
        </p:txBody>
      </p:sp>
      <p:sp>
        <p:nvSpPr>
          <p:cNvPr id="36899" name="Rectangle 35"/>
          <p:cNvSpPr>
            <a:spLocks noChangeArrowheads="1"/>
          </p:cNvSpPr>
          <p:nvPr/>
        </p:nvSpPr>
        <p:spPr bwMode="auto">
          <a:xfrm>
            <a:off x="539750" y="3295650"/>
            <a:ext cx="245099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What is the specified sampling plan for </a:t>
            </a:r>
            <a:endParaRPr kumimoji="0" lang="en-US" sz="2400" b="0" i="0" u="none" strike="noStrike" cap="none" normalizeH="0" baseline="0" smtClean="0">
              <a:ln>
                <a:noFill/>
              </a:ln>
              <a:solidFill>
                <a:schemeClr val="tx1"/>
              </a:solidFill>
              <a:effectLst/>
              <a:latin typeface="Arial" pitchFamily="34" charset="0"/>
            </a:endParaRPr>
          </a:p>
        </p:txBody>
      </p:sp>
      <p:sp>
        <p:nvSpPr>
          <p:cNvPr id="36900" name="Rectangle 36"/>
          <p:cNvSpPr>
            <a:spLocks noChangeArrowheads="1"/>
          </p:cNvSpPr>
          <p:nvPr/>
        </p:nvSpPr>
        <p:spPr bwMode="auto">
          <a:xfrm>
            <a:off x="539750" y="3451225"/>
            <a:ext cx="238366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checking slump and making samples?</a:t>
            </a:r>
            <a:endParaRPr kumimoji="0" lang="en-US" sz="2400" b="0" i="0" u="none" strike="noStrike" cap="none" normalizeH="0" baseline="0" smtClean="0">
              <a:ln>
                <a:noFill/>
              </a:ln>
              <a:solidFill>
                <a:schemeClr val="tx1"/>
              </a:solidFill>
              <a:effectLst/>
              <a:latin typeface="Arial" pitchFamily="34" charset="0"/>
            </a:endParaRPr>
          </a:p>
        </p:txBody>
      </p:sp>
      <p:sp>
        <p:nvSpPr>
          <p:cNvPr id="36901" name="Rectangle 37"/>
          <p:cNvSpPr>
            <a:spLocks noChangeArrowheads="1"/>
          </p:cNvSpPr>
          <p:nvPr/>
        </p:nvSpPr>
        <p:spPr bwMode="auto">
          <a:xfrm>
            <a:off x="381000" y="3371850"/>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a:t>
            </a:r>
            <a:endParaRPr kumimoji="0" lang="en-US" sz="2400" b="0" i="0" u="none" strike="noStrike" cap="none" normalizeH="0" baseline="0" smtClean="0">
              <a:ln>
                <a:noFill/>
              </a:ln>
              <a:solidFill>
                <a:schemeClr val="tx1"/>
              </a:solidFill>
              <a:effectLst/>
              <a:latin typeface="Arial" pitchFamily="34" charset="0"/>
            </a:endParaRPr>
          </a:p>
        </p:txBody>
      </p:sp>
      <p:sp>
        <p:nvSpPr>
          <p:cNvPr id="36902" name="Rectangle 38"/>
          <p:cNvSpPr>
            <a:spLocks noChangeArrowheads="1"/>
          </p:cNvSpPr>
          <p:nvPr/>
        </p:nvSpPr>
        <p:spPr bwMode="auto">
          <a:xfrm>
            <a:off x="539750" y="4619625"/>
            <a:ext cx="286616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What is the rate of supply at different stage of </a:t>
            </a:r>
            <a:endParaRPr kumimoji="0" lang="en-US" sz="2400" b="0" i="0" u="none" strike="noStrike" cap="none" normalizeH="0" baseline="0" smtClean="0">
              <a:ln>
                <a:noFill/>
              </a:ln>
              <a:solidFill>
                <a:schemeClr val="tx1"/>
              </a:solidFill>
              <a:effectLst/>
              <a:latin typeface="Arial" pitchFamily="34" charset="0"/>
            </a:endParaRPr>
          </a:p>
        </p:txBody>
      </p:sp>
      <p:sp>
        <p:nvSpPr>
          <p:cNvPr id="36903" name="Rectangle 39"/>
          <p:cNvSpPr>
            <a:spLocks noChangeArrowheads="1"/>
          </p:cNvSpPr>
          <p:nvPr/>
        </p:nvSpPr>
        <p:spPr bwMode="auto">
          <a:xfrm>
            <a:off x="539750" y="4776788"/>
            <a:ext cx="44723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casting</a:t>
            </a:r>
            <a:endParaRPr kumimoji="0" lang="en-US" sz="2400" b="0" i="0" u="none" strike="noStrike" cap="none" normalizeH="0" baseline="0" smtClean="0">
              <a:ln>
                <a:noFill/>
              </a:ln>
              <a:solidFill>
                <a:schemeClr val="tx1"/>
              </a:solidFill>
              <a:effectLst/>
              <a:latin typeface="Arial" pitchFamily="34" charset="0"/>
            </a:endParaRPr>
          </a:p>
        </p:txBody>
      </p:sp>
      <p:sp>
        <p:nvSpPr>
          <p:cNvPr id="36904" name="Rectangle 40"/>
          <p:cNvSpPr>
            <a:spLocks noChangeArrowheads="1"/>
          </p:cNvSpPr>
          <p:nvPr/>
        </p:nvSpPr>
        <p:spPr bwMode="auto">
          <a:xfrm>
            <a:off x="381000" y="4697413"/>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a:t>
            </a:r>
            <a:endParaRPr kumimoji="0" lang="en-US" sz="2400" b="0" i="0" u="none" strike="noStrike" cap="none" normalizeH="0" baseline="0" smtClean="0">
              <a:ln>
                <a:noFill/>
              </a:ln>
              <a:solidFill>
                <a:schemeClr val="tx1"/>
              </a:solidFill>
              <a:effectLst/>
              <a:latin typeface="Arial" pitchFamily="34" charset="0"/>
            </a:endParaRPr>
          </a:p>
        </p:txBody>
      </p:sp>
      <p:sp>
        <p:nvSpPr>
          <p:cNvPr id="36905" name="Rectangle 41"/>
          <p:cNvSpPr>
            <a:spLocks noChangeArrowheads="1"/>
          </p:cNvSpPr>
          <p:nvPr/>
        </p:nvSpPr>
        <p:spPr bwMode="auto">
          <a:xfrm>
            <a:off x="539750" y="5418138"/>
            <a:ext cx="122950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Pump requirements</a:t>
            </a:r>
            <a:endParaRPr kumimoji="0" lang="en-US" sz="2400" b="0" i="0" u="none" strike="noStrike" cap="none" normalizeH="0" baseline="0" smtClean="0">
              <a:ln>
                <a:noFill/>
              </a:ln>
              <a:solidFill>
                <a:schemeClr val="tx1"/>
              </a:solidFill>
              <a:effectLst/>
              <a:latin typeface="Arial" pitchFamily="34" charset="0"/>
            </a:endParaRPr>
          </a:p>
        </p:txBody>
      </p:sp>
      <p:sp>
        <p:nvSpPr>
          <p:cNvPr id="36906" name="Line 42"/>
          <p:cNvSpPr>
            <a:spLocks noChangeShapeType="1"/>
          </p:cNvSpPr>
          <p:nvPr/>
        </p:nvSpPr>
        <p:spPr bwMode="auto">
          <a:xfrm>
            <a:off x="304800" y="1120775"/>
            <a:ext cx="1588" cy="4765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07" name="Rectangle 43"/>
          <p:cNvSpPr>
            <a:spLocks noChangeArrowheads="1"/>
          </p:cNvSpPr>
          <p:nvPr/>
        </p:nvSpPr>
        <p:spPr bwMode="auto">
          <a:xfrm>
            <a:off x="304800" y="1120775"/>
            <a:ext cx="12700" cy="47656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08" name="Line 44"/>
          <p:cNvSpPr>
            <a:spLocks noChangeShapeType="1"/>
          </p:cNvSpPr>
          <p:nvPr/>
        </p:nvSpPr>
        <p:spPr bwMode="auto">
          <a:xfrm>
            <a:off x="508000" y="1133475"/>
            <a:ext cx="1588" cy="4752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09" name="Rectangle 45"/>
          <p:cNvSpPr>
            <a:spLocks noChangeArrowheads="1"/>
          </p:cNvSpPr>
          <p:nvPr/>
        </p:nvSpPr>
        <p:spPr bwMode="auto">
          <a:xfrm>
            <a:off x="508000" y="1133475"/>
            <a:ext cx="12700" cy="4752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0" name="Line 46"/>
          <p:cNvSpPr>
            <a:spLocks noChangeShapeType="1"/>
          </p:cNvSpPr>
          <p:nvPr/>
        </p:nvSpPr>
        <p:spPr bwMode="auto">
          <a:xfrm>
            <a:off x="3402013" y="1133475"/>
            <a:ext cx="1588" cy="4752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1" name="Rectangle 47"/>
          <p:cNvSpPr>
            <a:spLocks noChangeArrowheads="1"/>
          </p:cNvSpPr>
          <p:nvPr/>
        </p:nvSpPr>
        <p:spPr bwMode="auto">
          <a:xfrm>
            <a:off x="3402013" y="1133475"/>
            <a:ext cx="12700" cy="4752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2" name="Line 48"/>
          <p:cNvSpPr>
            <a:spLocks noChangeShapeType="1"/>
          </p:cNvSpPr>
          <p:nvPr/>
        </p:nvSpPr>
        <p:spPr bwMode="auto">
          <a:xfrm>
            <a:off x="8088313" y="1133475"/>
            <a:ext cx="1588" cy="4752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3" name="Rectangle 49"/>
          <p:cNvSpPr>
            <a:spLocks noChangeArrowheads="1"/>
          </p:cNvSpPr>
          <p:nvPr/>
        </p:nvSpPr>
        <p:spPr bwMode="auto">
          <a:xfrm>
            <a:off x="8088313" y="1133475"/>
            <a:ext cx="14288" cy="4752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4" name="Line 50"/>
          <p:cNvSpPr>
            <a:spLocks noChangeShapeType="1"/>
          </p:cNvSpPr>
          <p:nvPr/>
        </p:nvSpPr>
        <p:spPr bwMode="auto">
          <a:xfrm>
            <a:off x="8763000" y="1133475"/>
            <a:ext cx="1588" cy="4752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5" name="Rectangle 51"/>
          <p:cNvSpPr>
            <a:spLocks noChangeArrowheads="1"/>
          </p:cNvSpPr>
          <p:nvPr/>
        </p:nvSpPr>
        <p:spPr bwMode="auto">
          <a:xfrm>
            <a:off x="8763000" y="1133475"/>
            <a:ext cx="12700" cy="47529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6" name="Line 52"/>
          <p:cNvSpPr>
            <a:spLocks noChangeShapeType="1"/>
          </p:cNvSpPr>
          <p:nvPr/>
        </p:nvSpPr>
        <p:spPr bwMode="auto">
          <a:xfrm>
            <a:off x="317500" y="1120775"/>
            <a:ext cx="84582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7" name="Rectangle 53"/>
          <p:cNvSpPr>
            <a:spLocks noChangeArrowheads="1"/>
          </p:cNvSpPr>
          <p:nvPr/>
        </p:nvSpPr>
        <p:spPr bwMode="auto">
          <a:xfrm>
            <a:off x="317500" y="1120775"/>
            <a:ext cx="84582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4000"/>
          </a:p>
        </p:txBody>
      </p:sp>
      <p:sp>
        <p:nvSpPr>
          <p:cNvPr id="36918" name="Line 54"/>
          <p:cNvSpPr>
            <a:spLocks noChangeShapeType="1"/>
          </p:cNvSpPr>
          <p:nvPr/>
        </p:nvSpPr>
        <p:spPr bwMode="auto">
          <a:xfrm>
            <a:off x="317500" y="1452563"/>
            <a:ext cx="84582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19" name="Rectangle 55"/>
          <p:cNvSpPr>
            <a:spLocks noChangeArrowheads="1"/>
          </p:cNvSpPr>
          <p:nvPr/>
        </p:nvSpPr>
        <p:spPr bwMode="auto">
          <a:xfrm>
            <a:off x="317500" y="1452563"/>
            <a:ext cx="8458200" cy="111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0" name="Line 56"/>
          <p:cNvSpPr>
            <a:spLocks noChangeShapeType="1"/>
          </p:cNvSpPr>
          <p:nvPr/>
        </p:nvSpPr>
        <p:spPr bwMode="auto">
          <a:xfrm>
            <a:off x="3414713" y="1782763"/>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1" name="Rectangle 57"/>
          <p:cNvSpPr>
            <a:spLocks noChangeArrowheads="1"/>
          </p:cNvSpPr>
          <p:nvPr/>
        </p:nvSpPr>
        <p:spPr bwMode="auto">
          <a:xfrm>
            <a:off x="3414713" y="1782763"/>
            <a:ext cx="536098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2" name="Line 58"/>
          <p:cNvSpPr>
            <a:spLocks noChangeShapeType="1"/>
          </p:cNvSpPr>
          <p:nvPr/>
        </p:nvSpPr>
        <p:spPr bwMode="auto">
          <a:xfrm>
            <a:off x="3414713" y="2114550"/>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3" name="Rectangle 59"/>
          <p:cNvSpPr>
            <a:spLocks noChangeArrowheads="1"/>
          </p:cNvSpPr>
          <p:nvPr/>
        </p:nvSpPr>
        <p:spPr bwMode="auto">
          <a:xfrm>
            <a:off x="3414713" y="2114550"/>
            <a:ext cx="536098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4" name="Line 60"/>
          <p:cNvSpPr>
            <a:spLocks noChangeShapeType="1"/>
          </p:cNvSpPr>
          <p:nvPr/>
        </p:nvSpPr>
        <p:spPr bwMode="auto">
          <a:xfrm>
            <a:off x="317500" y="2446338"/>
            <a:ext cx="84582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5" name="Rectangle 61"/>
          <p:cNvSpPr>
            <a:spLocks noChangeArrowheads="1"/>
          </p:cNvSpPr>
          <p:nvPr/>
        </p:nvSpPr>
        <p:spPr bwMode="auto">
          <a:xfrm>
            <a:off x="317500" y="2446338"/>
            <a:ext cx="8458200" cy="111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6" name="Line 62"/>
          <p:cNvSpPr>
            <a:spLocks noChangeShapeType="1"/>
          </p:cNvSpPr>
          <p:nvPr/>
        </p:nvSpPr>
        <p:spPr bwMode="auto">
          <a:xfrm>
            <a:off x="3414713" y="2778125"/>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7" name="Rectangle 63"/>
          <p:cNvSpPr>
            <a:spLocks noChangeArrowheads="1"/>
          </p:cNvSpPr>
          <p:nvPr/>
        </p:nvSpPr>
        <p:spPr bwMode="auto">
          <a:xfrm>
            <a:off x="3414713" y="2778125"/>
            <a:ext cx="5360988" cy="111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8" name="Line 64"/>
          <p:cNvSpPr>
            <a:spLocks noChangeShapeType="1"/>
          </p:cNvSpPr>
          <p:nvPr/>
        </p:nvSpPr>
        <p:spPr bwMode="auto">
          <a:xfrm>
            <a:off x="3414713" y="3108325"/>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29" name="Rectangle 65"/>
          <p:cNvSpPr>
            <a:spLocks noChangeArrowheads="1"/>
          </p:cNvSpPr>
          <p:nvPr/>
        </p:nvSpPr>
        <p:spPr bwMode="auto">
          <a:xfrm>
            <a:off x="3414713" y="3108325"/>
            <a:ext cx="536098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0" name="Line 66"/>
          <p:cNvSpPr>
            <a:spLocks noChangeShapeType="1"/>
          </p:cNvSpPr>
          <p:nvPr/>
        </p:nvSpPr>
        <p:spPr bwMode="auto">
          <a:xfrm>
            <a:off x="3414713" y="3440113"/>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1" name="Rectangle 67"/>
          <p:cNvSpPr>
            <a:spLocks noChangeArrowheads="1"/>
          </p:cNvSpPr>
          <p:nvPr/>
        </p:nvSpPr>
        <p:spPr bwMode="auto">
          <a:xfrm>
            <a:off x="3414713" y="3440113"/>
            <a:ext cx="536098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2" name="Line 68"/>
          <p:cNvSpPr>
            <a:spLocks noChangeShapeType="1"/>
          </p:cNvSpPr>
          <p:nvPr/>
        </p:nvSpPr>
        <p:spPr bwMode="auto">
          <a:xfrm>
            <a:off x="3414713" y="3771900"/>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3" name="Rectangle 69"/>
          <p:cNvSpPr>
            <a:spLocks noChangeArrowheads="1"/>
          </p:cNvSpPr>
          <p:nvPr/>
        </p:nvSpPr>
        <p:spPr bwMode="auto">
          <a:xfrm>
            <a:off x="3414713" y="3771900"/>
            <a:ext cx="5360988" cy="111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4" name="Line 70"/>
          <p:cNvSpPr>
            <a:spLocks noChangeShapeType="1"/>
          </p:cNvSpPr>
          <p:nvPr/>
        </p:nvSpPr>
        <p:spPr bwMode="auto">
          <a:xfrm>
            <a:off x="3414713" y="4102100"/>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5" name="Rectangle 71"/>
          <p:cNvSpPr>
            <a:spLocks noChangeArrowheads="1"/>
          </p:cNvSpPr>
          <p:nvPr/>
        </p:nvSpPr>
        <p:spPr bwMode="auto">
          <a:xfrm>
            <a:off x="3414713" y="4102100"/>
            <a:ext cx="536098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6" name="Line 72"/>
          <p:cNvSpPr>
            <a:spLocks noChangeShapeType="1"/>
          </p:cNvSpPr>
          <p:nvPr/>
        </p:nvSpPr>
        <p:spPr bwMode="auto">
          <a:xfrm>
            <a:off x="317500" y="4433888"/>
            <a:ext cx="84582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7" name="Rectangle 73"/>
          <p:cNvSpPr>
            <a:spLocks noChangeArrowheads="1"/>
          </p:cNvSpPr>
          <p:nvPr/>
        </p:nvSpPr>
        <p:spPr bwMode="auto">
          <a:xfrm>
            <a:off x="317500" y="4433888"/>
            <a:ext cx="84582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8" name="Line 74"/>
          <p:cNvSpPr>
            <a:spLocks noChangeShapeType="1"/>
          </p:cNvSpPr>
          <p:nvPr/>
        </p:nvSpPr>
        <p:spPr bwMode="auto">
          <a:xfrm>
            <a:off x="3414713" y="4765675"/>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39" name="Rectangle 75"/>
          <p:cNvSpPr>
            <a:spLocks noChangeArrowheads="1"/>
          </p:cNvSpPr>
          <p:nvPr/>
        </p:nvSpPr>
        <p:spPr bwMode="auto">
          <a:xfrm>
            <a:off x="3414713" y="4765675"/>
            <a:ext cx="5360988" cy="111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40" name="Line 76"/>
          <p:cNvSpPr>
            <a:spLocks noChangeShapeType="1"/>
          </p:cNvSpPr>
          <p:nvPr/>
        </p:nvSpPr>
        <p:spPr bwMode="auto">
          <a:xfrm>
            <a:off x="317500" y="5097463"/>
            <a:ext cx="84582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41" name="Rectangle 77"/>
          <p:cNvSpPr>
            <a:spLocks noChangeArrowheads="1"/>
          </p:cNvSpPr>
          <p:nvPr/>
        </p:nvSpPr>
        <p:spPr bwMode="auto">
          <a:xfrm>
            <a:off x="317500" y="5097463"/>
            <a:ext cx="8458200" cy="111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42" name="Line 78"/>
          <p:cNvSpPr>
            <a:spLocks noChangeShapeType="1"/>
          </p:cNvSpPr>
          <p:nvPr/>
        </p:nvSpPr>
        <p:spPr bwMode="auto">
          <a:xfrm>
            <a:off x="3414713" y="5427663"/>
            <a:ext cx="53609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43" name="Rectangle 79"/>
          <p:cNvSpPr>
            <a:spLocks noChangeArrowheads="1"/>
          </p:cNvSpPr>
          <p:nvPr/>
        </p:nvSpPr>
        <p:spPr bwMode="auto">
          <a:xfrm>
            <a:off x="3414713" y="5427663"/>
            <a:ext cx="536098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44" name="Line 80"/>
          <p:cNvSpPr>
            <a:spLocks noChangeShapeType="1"/>
          </p:cNvSpPr>
          <p:nvPr/>
        </p:nvSpPr>
        <p:spPr bwMode="auto">
          <a:xfrm>
            <a:off x="317500" y="5873750"/>
            <a:ext cx="84582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945" name="Rectangle 81"/>
          <p:cNvSpPr>
            <a:spLocks noChangeArrowheads="1"/>
          </p:cNvSpPr>
          <p:nvPr/>
        </p:nvSpPr>
        <p:spPr bwMode="auto">
          <a:xfrm>
            <a:off x="317500" y="5873750"/>
            <a:ext cx="84582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1814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a:xfrm>
            <a:off x="-2286000" y="-152400"/>
            <a:ext cx="8229600" cy="1143000"/>
          </a:xfrm>
          <a:noFill/>
        </p:spPr>
        <p:txBody>
          <a:bodyPr>
            <a:normAutofit/>
          </a:bodyPr>
          <a:lstStyle/>
          <a:p>
            <a:r>
              <a:rPr lang="en-US" altLang="en-US" sz="2800" b="1" dirty="0" smtClean="0"/>
              <a:t>Planning Check-list</a:t>
            </a:r>
          </a:p>
        </p:txBody>
      </p:sp>
      <p:grpSp>
        <p:nvGrpSpPr>
          <p:cNvPr id="37892" name="Group 4"/>
          <p:cNvGrpSpPr>
            <a:grpSpLocks noChangeAspect="1"/>
          </p:cNvGrpSpPr>
          <p:nvPr/>
        </p:nvGrpSpPr>
        <p:grpSpPr bwMode="auto">
          <a:xfrm>
            <a:off x="228600" y="892175"/>
            <a:ext cx="8686800" cy="5489575"/>
            <a:chOff x="144" y="562"/>
            <a:chExt cx="5472" cy="3458"/>
          </a:xfrm>
        </p:grpSpPr>
        <p:sp>
          <p:nvSpPr>
            <p:cNvPr id="37891" name="AutoShape 3"/>
            <p:cNvSpPr>
              <a:spLocks noChangeAspect="1" noChangeArrowheads="1" noTextEdit="1"/>
            </p:cNvSpPr>
            <p:nvPr/>
          </p:nvSpPr>
          <p:spPr bwMode="auto">
            <a:xfrm>
              <a:off x="144" y="562"/>
              <a:ext cx="5472" cy="3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93" name="Rectangle 5"/>
            <p:cNvSpPr>
              <a:spLocks noChangeArrowheads="1"/>
            </p:cNvSpPr>
            <p:nvPr/>
          </p:nvSpPr>
          <p:spPr bwMode="auto">
            <a:xfrm>
              <a:off x="279" y="566"/>
              <a:ext cx="4899" cy="211"/>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94" name="Rectangle 6"/>
            <p:cNvSpPr>
              <a:spLocks noChangeArrowheads="1"/>
            </p:cNvSpPr>
            <p:nvPr/>
          </p:nvSpPr>
          <p:spPr bwMode="auto">
            <a:xfrm>
              <a:off x="573" y="618"/>
              <a:ext cx="116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effectLst/>
                  <a:latin typeface="Arial" pitchFamily="34" charset="0"/>
                </a:rPr>
                <a:t>Route and Site Condition</a:t>
              </a:r>
              <a:endParaRPr kumimoji="0" lang="en-US" sz="1800" b="0" i="0" u="none" strike="noStrike" cap="none" normalizeH="0" baseline="0" dirty="0" smtClean="0">
                <a:ln>
                  <a:noFill/>
                </a:ln>
                <a:effectLst/>
                <a:latin typeface="Arial" pitchFamily="34" charset="0"/>
              </a:endParaRPr>
            </a:p>
          </p:txBody>
        </p:sp>
        <p:sp>
          <p:nvSpPr>
            <p:cNvPr id="37895" name="Rectangle 7"/>
            <p:cNvSpPr>
              <a:spLocks noChangeArrowheads="1"/>
            </p:cNvSpPr>
            <p:nvPr/>
          </p:nvSpPr>
          <p:spPr bwMode="auto">
            <a:xfrm>
              <a:off x="3400" y="618"/>
              <a:ext cx="49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effectLst/>
                  <a:latin typeface="Arial" pitchFamily="34" charset="0"/>
                </a:rPr>
                <a:t>Why/What </a:t>
              </a:r>
              <a:endParaRPr kumimoji="0" lang="en-US" sz="1800" b="0" i="0" u="none" strike="noStrike" cap="none" normalizeH="0" baseline="0" dirty="0" smtClean="0">
                <a:ln>
                  <a:noFill/>
                </a:ln>
                <a:effectLst/>
                <a:latin typeface="Arial" pitchFamily="34" charset="0"/>
              </a:endParaRPr>
            </a:p>
          </p:txBody>
        </p:sp>
        <p:sp>
          <p:nvSpPr>
            <p:cNvPr id="37896" name="Rectangle 8"/>
            <p:cNvSpPr>
              <a:spLocks noChangeArrowheads="1"/>
            </p:cNvSpPr>
            <p:nvPr/>
          </p:nvSpPr>
          <p:spPr bwMode="auto">
            <a:xfrm>
              <a:off x="2166" y="789"/>
              <a:ext cx="279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Whether supply from one or many plants, important to understand the </a:t>
              </a:r>
              <a:endParaRPr kumimoji="0" lang="en-US" sz="1800" b="0" i="0" u="none" strike="noStrike" cap="none" normalizeH="0" baseline="0" smtClean="0">
                <a:ln>
                  <a:noFill/>
                </a:ln>
                <a:solidFill>
                  <a:schemeClr val="tx1"/>
                </a:solidFill>
                <a:effectLst/>
                <a:latin typeface="Arial" pitchFamily="34" charset="0"/>
              </a:endParaRPr>
            </a:p>
          </p:txBody>
        </p:sp>
        <p:sp>
          <p:nvSpPr>
            <p:cNvPr id="37897" name="Rectangle 9"/>
            <p:cNvSpPr>
              <a:spLocks noChangeArrowheads="1"/>
            </p:cNvSpPr>
            <p:nvPr/>
          </p:nvSpPr>
          <p:spPr bwMode="auto">
            <a:xfrm>
              <a:off x="2166" y="887"/>
              <a:ext cx="266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possible obstructions that can impede the supply and how to avoid.</a:t>
              </a:r>
              <a:endParaRPr kumimoji="0" lang="en-US" sz="1800" b="0" i="0" u="none" strike="noStrike" cap="none" normalizeH="0" baseline="0" smtClean="0">
                <a:ln>
                  <a:noFill/>
                </a:ln>
                <a:solidFill>
                  <a:schemeClr val="tx1"/>
                </a:solidFill>
                <a:effectLst/>
                <a:latin typeface="Arial" pitchFamily="34" charset="0"/>
              </a:endParaRPr>
            </a:p>
          </p:txBody>
        </p:sp>
        <p:sp>
          <p:nvSpPr>
            <p:cNvPr id="37898" name="Rectangle 10"/>
            <p:cNvSpPr>
              <a:spLocks noChangeArrowheads="1"/>
            </p:cNvSpPr>
            <p:nvPr/>
          </p:nvSpPr>
          <p:spPr bwMode="auto">
            <a:xfrm>
              <a:off x="2166" y="1049"/>
              <a:ext cx="260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areas trucks enroute can park and wait incase of what ifs.</a:t>
              </a:r>
              <a:endParaRPr kumimoji="0" lang="en-US" sz="1800" b="0" i="0" u="none" strike="noStrike" cap="none" normalizeH="0" baseline="0" smtClean="0">
                <a:ln>
                  <a:noFill/>
                </a:ln>
                <a:solidFill>
                  <a:schemeClr val="tx1"/>
                </a:solidFill>
                <a:effectLst/>
                <a:latin typeface="Arial" pitchFamily="34" charset="0"/>
              </a:endParaRPr>
            </a:p>
          </p:txBody>
        </p:sp>
        <p:sp>
          <p:nvSpPr>
            <p:cNvPr id="37899" name="Rectangle 11"/>
            <p:cNvSpPr>
              <a:spLocks noChangeArrowheads="1"/>
            </p:cNvSpPr>
            <p:nvPr/>
          </p:nvSpPr>
          <p:spPr bwMode="auto">
            <a:xfrm>
              <a:off x="2166" y="1209"/>
              <a:ext cx="293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Need to know any regulation hours and weight constraint that will prevent </a:t>
              </a:r>
              <a:endParaRPr kumimoji="0" lang="en-US" sz="1800" b="0" i="0" u="none" strike="noStrike" cap="none" normalizeH="0" baseline="0" smtClean="0">
                <a:ln>
                  <a:noFill/>
                </a:ln>
                <a:solidFill>
                  <a:schemeClr val="tx1"/>
                </a:solidFill>
                <a:effectLst/>
                <a:latin typeface="Arial" pitchFamily="34" charset="0"/>
              </a:endParaRPr>
            </a:p>
          </p:txBody>
        </p:sp>
        <p:sp>
          <p:nvSpPr>
            <p:cNvPr id="37900" name="Rectangle 12"/>
            <p:cNvSpPr>
              <a:spLocks noChangeArrowheads="1"/>
            </p:cNvSpPr>
            <p:nvPr/>
          </p:nvSpPr>
          <p:spPr bwMode="auto">
            <a:xfrm>
              <a:off x="2166" y="1308"/>
              <a:ext cx="168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supply thus need to plan alternative route.</a:t>
              </a:r>
              <a:endParaRPr kumimoji="0" lang="en-US" sz="1800" b="0" i="0" u="none" strike="noStrike" cap="none" normalizeH="0" baseline="0" smtClean="0">
                <a:ln>
                  <a:noFill/>
                </a:ln>
                <a:solidFill>
                  <a:schemeClr val="tx1"/>
                </a:solidFill>
                <a:effectLst/>
                <a:latin typeface="Arial" pitchFamily="34" charset="0"/>
              </a:endParaRPr>
            </a:p>
          </p:txBody>
        </p:sp>
        <p:sp>
          <p:nvSpPr>
            <p:cNvPr id="37901" name="Rectangle 13"/>
            <p:cNvSpPr>
              <a:spLocks noChangeArrowheads="1"/>
            </p:cNvSpPr>
            <p:nvPr/>
          </p:nvSpPr>
          <p:spPr bwMode="auto">
            <a:xfrm>
              <a:off x="193" y="1469"/>
              <a:ext cx="8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37902" name="Rectangle 14"/>
            <p:cNvSpPr>
              <a:spLocks noChangeArrowheads="1"/>
            </p:cNvSpPr>
            <p:nvPr/>
          </p:nvSpPr>
          <p:spPr bwMode="auto">
            <a:xfrm>
              <a:off x="296" y="1469"/>
              <a:ext cx="151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Check the distances from plant to site</a:t>
              </a:r>
              <a:endParaRPr kumimoji="0" lang="en-US" sz="1800" b="0" i="0" u="none" strike="noStrike" cap="none" normalizeH="0" baseline="0" smtClean="0">
                <a:ln>
                  <a:noFill/>
                </a:ln>
                <a:solidFill>
                  <a:schemeClr val="tx1"/>
                </a:solidFill>
                <a:effectLst/>
                <a:latin typeface="Arial" pitchFamily="34" charset="0"/>
              </a:endParaRPr>
            </a:p>
          </p:txBody>
        </p:sp>
        <p:sp>
          <p:nvSpPr>
            <p:cNvPr id="37903" name="Rectangle 15"/>
            <p:cNvSpPr>
              <a:spLocks noChangeArrowheads="1"/>
            </p:cNvSpPr>
            <p:nvPr/>
          </p:nvSpPr>
          <p:spPr bwMode="auto">
            <a:xfrm>
              <a:off x="2166" y="1469"/>
              <a:ext cx="29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This will allow you to plan on the number of trucks needed for each plant.</a:t>
              </a:r>
              <a:endParaRPr kumimoji="0" lang="en-US" sz="1800" b="0" i="0" u="none" strike="noStrike" cap="none" normalizeH="0" baseline="0" smtClean="0">
                <a:ln>
                  <a:noFill/>
                </a:ln>
                <a:solidFill>
                  <a:schemeClr val="tx1"/>
                </a:solidFill>
                <a:effectLst/>
                <a:latin typeface="Arial" pitchFamily="34" charset="0"/>
              </a:endParaRPr>
            </a:p>
          </p:txBody>
        </p:sp>
        <p:sp>
          <p:nvSpPr>
            <p:cNvPr id="37904" name="Rectangle 16"/>
            <p:cNvSpPr>
              <a:spLocks noChangeArrowheads="1"/>
            </p:cNvSpPr>
            <p:nvPr/>
          </p:nvSpPr>
          <p:spPr bwMode="auto">
            <a:xfrm>
              <a:off x="2166" y="1630"/>
              <a:ext cx="297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out any areas of concern on safety. Involve Site Safety Officer and </a:t>
              </a:r>
              <a:endParaRPr kumimoji="0" lang="en-US" sz="1800" b="0" i="0" u="none" strike="noStrike" cap="none" normalizeH="0" baseline="0" smtClean="0">
                <a:ln>
                  <a:noFill/>
                </a:ln>
                <a:solidFill>
                  <a:schemeClr val="tx1"/>
                </a:solidFill>
                <a:effectLst/>
                <a:latin typeface="Arial" pitchFamily="34" charset="0"/>
              </a:endParaRPr>
            </a:p>
          </p:txBody>
        </p:sp>
        <p:sp>
          <p:nvSpPr>
            <p:cNvPr id="37905" name="Rectangle 17"/>
            <p:cNvSpPr>
              <a:spLocks noChangeArrowheads="1"/>
            </p:cNvSpPr>
            <p:nvPr/>
          </p:nvSpPr>
          <p:spPr bwMode="auto">
            <a:xfrm>
              <a:off x="2166" y="1728"/>
              <a:ext cx="4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06" name="Rectangle 18"/>
            <p:cNvSpPr>
              <a:spLocks noChangeArrowheads="1"/>
            </p:cNvSpPr>
            <p:nvPr/>
          </p:nvSpPr>
          <p:spPr bwMode="auto">
            <a:xfrm>
              <a:off x="2166" y="1840"/>
              <a:ext cx="290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the entry and exit to the site. Always plan for a one direction flow </a:t>
              </a:r>
              <a:endParaRPr kumimoji="0" lang="en-US" sz="1800" b="0" i="0" u="none" strike="noStrike" cap="none" normalizeH="0" baseline="0" smtClean="0">
                <a:ln>
                  <a:noFill/>
                </a:ln>
                <a:solidFill>
                  <a:schemeClr val="tx1"/>
                </a:solidFill>
                <a:effectLst/>
                <a:latin typeface="Arial" pitchFamily="34" charset="0"/>
              </a:endParaRPr>
            </a:p>
          </p:txBody>
        </p:sp>
        <p:sp>
          <p:nvSpPr>
            <p:cNvPr id="37907" name="Rectangle 19"/>
            <p:cNvSpPr>
              <a:spLocks noChangeArrowheads="1"/>
            </p:cNvSpPr>
            <p:nvPr/>
          </p:nvSpPr>
          <p:spPr bwMode="auto">
            <a:xfrm>
              <a:off x="2166" y="1939"/>
              <a:ext cx="150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where possible. Work with 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08" name="Rectangle 20"/>
            <p:cNvSpPr>
              <a:spLocks noChangeArrowheads="1"/>
            </p:cNvSpPr>
            <p:nvPr/>
          </p:nvSpPr>
          <p:spPr bwMode="auto">
            <a:xfrm>
              <a:off x="2166" y="2100"/>
              <a:ext cx="192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truck waiting area. Work with 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09" name="Rectangle 21"/>
            <p:cNvSpPr>
              <a:spLocks noChangeArrowheads="1"/>
            </p:cNvSpPr>
            <p:nvPr/>
          </p:nvSpPr>
          <p:spPr bwMode="auto">
            <a:xfrm>
              <a:off x="2166" y="2255"/>
              <a:ext cx="305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area for slump check and test sample area. Areas should be flat and </a:t>
              </a:r>
              <a:endParaRPr kumimoji="0" lang="en-US" sz="1800" b="0" i="0" u="none" strike="noStrike" cap="none" normalizeH="0" baseline="0" smtClean="0">
                <a:ln>
                  <a:noFill/>
                </a:ln>
                <a:solidFill>
                  <a:schemeClr val="tx1"/>
                </a:solidFill>
                <a:effectLst/>
                <a:latin typeface="Arial" pitchFamily="34" charset="0"/>
              </a:endParaRPr>
            </a:p>
          </p:txBody>
        </p:sp>
        <p:sp>
          <p:nvSpPr>
            <p:cNvPr id="37910" name="Rectangle 22"/>
            <p:cNvSpPr>
              <a:spLocks noChangeArrowheads="1"/>
            </p:cNvSpPr>
            <p:nvPr/>
          </p:nvSpPr>
          <p:spPr bwMode="auto">
            <a:xfrm>
              <a:off x="2166" y="2353"/>
              <a:ext cx="306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also sheltered as it will be a very long day and need to provide a comfortable </a:t>
              </a:r>
              <a:endParaRPr kumimoji="0" lang="en-US" sz="1800" b="0" i="0" u="none" strike="noStrike" cap="none" normalizeH="0" baseline="0" smtClean="0">
                <a:ln>
                  <a:noFill/>
                </a:ln>
                <a:solidFill>
                  <a:schemeClr val="tx1"/>
                </a:solidFill>
                <a:effectLst/>
                <a:latin typeface="Arial" pitchFamily="34" charset="0"/>
              </a:endParaRPr>
            </a:p>
          </p:txBody>
        </p:sp>
        <p:sp>
          <p:nvSpPr>
            <p:cNvPr id="37911" name="Rectangle 23"/>
            <p:cNvSpPr>
              <a:spLocks noChangeArrowheads="1"/>
            </p:cNvSpPr>
            <p:nvPr/>
          </p:nvSpPr>
          <p:spPr bwMode="auto">
            <a:xfrm>
              <a:off x="2166" y="2452"/>
              <a:ext cx="264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area for both Inspectors and Quality Testers. Work with 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12" name="Rectangle 24"/>
            <p:cNvSpPr>
              <a:spLocks noChangeArrowheads="1"/>
            </p:cNvSpPr>
            <p:nvPr/>
          </p:nvSpPr>
          <p:spPr bwMode="auto">
            <a:xfrm>
              <a:off x="2166" y="2557"/>
              <a:ext cx="292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truck washing area and also discharge from drum washing. Work </a:t>
              </a:r>
              <a:endParaRPr kumimoji="0" lang="en-US" sz="1800" b="0" i="0" u="none" strike="noStrike" cap="none" normalizeH="0" baseline="0" smtClean="0">
                <a:ln>
                  <a:noFill/>
                </a:ln>
                <a:solidFill>
                  <a:schemeClr val="tx1"/>
                </a:solidFill>
                <a:effectLst/>
                <a:latin typeface="Arial" pitchFamily="34" charset="0"/>
              </a:endParaRPr>
            </a:p>
          </p:txBody>
        </p:sp>
        <p:sp>
          <p:nvSpPr>
            <p:cNvPr id="37913" name="Rectangle 25"/>
            <p:cNvSpPr>
              <a:spLocks noChangeArrowheads="1"/>
            </p:cNvSpPr>
            <p:nvPr/>
          </p:nvSpPr>
          <p:spPr bwMode="auto">
            <a:xfrm>
              <a:off x="2166" y="2656"/>
              <a:ext cx="63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with 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14" name="Rectangle 26"/>
            <p:cNvSpPr>
              <a:spLocks noChangeArrowheads="1"/>
            </p:cNvSpPr>
            <p:nvPr/>
          </p:nvSpPr>
          <p:spPr bwMode="auto">
            <a:xfrm>
              <a:off x="2166" y="2817"/>
              <a:ext cx="289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Truck washing can also be a bottleneck if insufficient staff to do washing.</a:t>
              </a:r>
              <a:endParaRPr kumimoji="0" lang="en-US" sz="1800" b="0" i="0" u="none" strike="noStrike" cap="none" normalizeH="0" baseline="0" smtClean="0">
                <a:ln>
                  <a:noFill/>
                </a:ln>
                <a:solidFill>
                  <a:schemeClr val="tx1"/>
                </a:solidFill>
                <a:effectLst/>
                <a:latin typeface="Arial" pitchFamily="34" charset="0"/>
              </a:endParaRPr>
            </a:p>
          </p:txBody>
        </p:sp>
        <p:sp>
          <p:nvSpPr>
            <p:cNvPr id="37915" name="Rectangle 27"/>
            <p:cNvSpPr>
              <a:spLocks noChangeArrowheads="1"/>
            </p:cNvSpPr>
            <p:nvPr/>
          </p:nvSpPr>
          <p:spPr bwMode="auto">
            <a:xfrm>
              <a:off x="2166" y="3027"/>
              <a:ext cx="28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 areas to locate pumps if providing pumps. Work with 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16" name="Rectangle 28"/>
            <p:cNvSpPr>
              <a:spLocks noChangeArrowheads="1"/>
            </p:cNvSpPr>
            <p:nvPr/>
          </p:nvSpPr>
          <p:spPr bwMode="auto">
            <a:xfrm>
              <a:off x="2166" y="3188"/>
              <a:ext cx="286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Clear understand of where to lay pipelines and when to start. Work with </a:t>
              </a:r>
              <a:endParaRPr kumimoji="0" lang="en-US" sz="1800" b="0" i="0" u="none" strike="noStrike" cap="none" normalizeH="0" baseline="0" smtClean="0">
                <a:ln>
                  <a:noFill/>
                </a:ln>
                <a:solidFill>
                  <a:schemeClr val="tx1"/>
                </a:solidFill>
                <a:effectLst/>
                <a:latin typeface="Arial" pitchFamily="34" charset="0"/>
              </a:endParaRPr>
            </a:p>
          </p:txBody>
        </p:sp>
        <p:sp>
          <p:nvSpPr>
            <p:cNvPr id="37917" name="Rectangle 29"/>
            <p:cNvSpPr>
              <a:spLocks noChangeArrowheads="1"/>
            </p:cNvSpPr>
            <p:nvPr/>
          </p:nvSpPr>
          <p:spPr bwMode="auto">
            <a:xfrm>
              <a:off x="2166" y="3287"/>
              <a:ext cx="4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Customer.</a:t>
              </a:r>
              <a:endParaRPr kumimoji="0" lang="en-US" sz="1800" b="0" i="0" u="none" strike="noStrike" cap="none" normalizeH="0" baseline="0" smtClean="0">
                <a:ln>
                  <a:noFill/>
                </a:ln>
                <a:solidFill>
                  <a:schemeClr val="tx1"/>
                </a:solidFill>
                <a:effectLst/>
                <a:latin typeface="Arial" pitchFamily="34" charset="0"/>
              </a:endParaRPr>
            </a:p>
          </p:txBody>
        </p:sp>
        <p:sp>
          <p:nvSpPr>
            <p:cNvPr id="37918" name="Rectangle 30"/>
            <p:cNvSpPr>
              <a:spLocks noChangeArrowheads="1"/>
            </p:cNvSpPr>
            <p:nvPr/>
          </p:nvSpPr>
          <p:spPr bwMode="auto">
            <a:xfrm>
              <a:off x="2166" y="3448"/>
              <a:ext cx="299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This provide for better information flow to brief your pump and truck drivers.</a:t>
              </a:r>
              <a:endParaRPr kumimoji="0" lang="en-US" sz="1800" b="0" i="0" u="none" strike="noStrike" cap="none" normalizeH="0" baseline="0" smtClean="0">
                <a:ln>
                  <a:noFill/>
                </a:ln>
                <a:solidFill>
                  <a:schemeClr val="tx1"/>
                </a:solidFill>
                <a:effectLst/>
                <a:latin typeface="Arial" pitchFamily="34" charset="0"/>
              </a:endParaRPr>
            </a:p>
          </p:txBody>
        </p:sp>
        <p:sp>
          <p:nvSpPr>
            <p:cNvPr id="37919" name="Rectangle 31"/>
            <p:cNvSpPr>
              <a:spLocks noChangeArrowheads="1"/>
            </p:cNvSpPr>
            <p:nvPr/>
          </p:nvSpPr>
          <p:spPr bwMode="auto">
            <a:xfrm>
              <a:off x="2166" y="3608"/>
              <a:ext cx="295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Clearly identify location of pumps and also give it a identification, example </a:t>
              </a:r>
              <a:endParaRPr kumimoji="0" lang="en-US" sz="1800" b="0" i="0" u="none" strike="noStrike" cap="none" normalizeH="0" baseline="0" smtClean="0">
                <a:ln>
                  <a:noFill/>
                </a:ln>
                <a:solidFill>
                  <a:schemeClr val="tx1"/>
                </a:solidFill>
                <a:effectLst/>
                <a:latin typeface="Arial" pitchFamily="34" charset="0"/>
              </a:endParaRPr>
            </a:p>
          </p:txBody>
        </p:sp>
        <p:sp>
          <p:nvSpPr>
            <p:cNvPr id="37920" name="Rectangle 32"/>
            <p:cNvSpPr>
              <a:spLocks noChangeArrowheads="1"/>
            </p:cNvSpPr>
            <p:nvPr/>
          </p:nvSpPr>
          <p:spPr bwMode="auto">
            <a:xfrm>
              <a:off x="2166" y="3707"/>
              <a:ext cx="215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PUMP 1, PUMP 2, etc. Clear identify on Pump at site.</a:t>
              </a:r>
              <a:endParaRPr kumimoji="0" lang="en-US" sz="1800" b="0" i="0" u="none" strike="noStrike" cap="none" normalizeH="0" baseline="0" smtClean="0">
                <a:ln>
                  <a:noFill/>
                </a:ln>
                <a:solidFill>
                  <a:schemeClr val="tx1"/>
                </a:solidFill>
                <a:effectLst/>
                <a:latin typeface="Arial" pitchFamily="34" charset="0"/>
              </a:endParaRPr>
            </a:p>
          </p:txBody>
        </p:sp>
        <p:sp>
          <p:nvSpPr>
            <p:cNvPr id="37921" name="Rectangle 33"/>
            <p:cNvSpPr>
              <a:spLocks noChangeArrowheads="1"/>
            </p:cNvSpPr>
            <p:nvPr/>
          </p:nvSpPr>
          <p:spPr bwMode="auto">
            <a:xfrm>
              <a:off x="2166" y="3868"/>
              <a:ext cx="190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This will provide for ease of driver to find Pump.</a:t>
              </a:r>
              <a:endParaRPr kumimoji="0" lang="en-US" sz="1800" b="0" i="0" u="none" strike="noStrike" cap="none" normalizeH="0" baseline="0" smtClean="0">
                <a:ln>
                  <a:noFill/>
                </a:ln>
                <a:solidFill>
                  <a:schemeClr val="tx1"/>
                </a:solidFill>
                <a:effectLst/>
                <a:latin typeface="Arial" pitchFamily="34" charset="0"/>
              </a:endParaRPr>
            </a:p>
          </p:txBody>
        </p:sp>
        <p:sp>
          <p:nvSpPr>
            <p:cNvPr id="37922" name="Rectangle 34"/>
            <p:cNvSpPr>
              <a:spLocks noChangeArrowheads="1"/>
            </p:cNvSpPr>
            <p:nvPr/>
          </p:nvSpPr>
          <p:spPr bwMode="auto">
            <a:xfrm>
              <a:off x="296" y="2454"/>
              <a:ext cx="10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Survey the site conditions</a:t>
              </a:r>
              <a:endParaRPr kumimoji="0" lang="en-US" sz="1800" b="0" i="0" u="none" strike="noStrike" cap="none" normalizeH="0" baseline="0" smtClean="0">
                <a:ln>
                  <a:noFill/>
                </a:ln>
                <a:solidFill>
                  <a:schemeClr val="tx1"/>
                </a:solidFill>
                <a:effectLst/>
                <a:latin typeface="Arial" pitchFamily="34" charset="0"/>
              </a:endParaRPr>
            </a:p>
          </p:txBody>
        </p:sp>
        <p:sp>
          <p:nvSpPr>
            <p:cNvPr id="37923" name="Rectangle 35"/>
            <p:cNvSpPr>
              <a:spLocks noChangeArrowheads="1"/>
            </p:cNvSpPr>
            <p:nvPr/>
          </p:nvSpPr>
          <p:spPr bwMode="auto">
            <a:xfrm>
              <a:off x="296" y="3604"/>
              <a:ext cx="188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Have clear maps of routes to site and also site </a:t>
              </a:r>
              <a:endParaRPr kumimoji="0" lang="en-US" sz="1800" b="0" i="0" u="none" strike="noStrike" cap="none" normalizeH="0" baseline="0" smtClean="0">
                <a:ln>
                  <a:noFill/>
                </a:ln>
                <a:solidFill>
                  <a:schemeClr val="tx1"/>
                </a:solidFill>
                <a:effectLst/>
                <a:latin typeface="Arial" pitchFamily="34" charset="0"/>
              </a:endParaRPr>
            </a:p>
          </p:txBody>
        </p:sp>
        <p:sp>
          <p:nvSpPr>
            <p:cNvPr id="37924" name="Rectangle 36"/>
            <p:cNvSpPr>
              <a:spLocks noChangeArrowheads="1"/>
            </p:cNvSpPr>
            <p:nvPr/>
          </p:nvSpPr>
          <p:spPr bwMode="auto">
            <a:xfrm>
              <a:off x="296" y="3703"/>
              <a:ext cx="23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plan.</a:t>
              </a:r>
              <a:endParaRPr kumimoji="0" lang="en-US" sz="1800" b="0" i="0" u="none" strike="noStrike" cap="none" normalizeH="0" baseline="0" smtClean="0">
                <a:ln>
                  <a:noFill/>
                </a:ln>
                <a:solidFill>
                  <a:schemeClr val="tx1"/>
                </a:solidFill>
                <a:effectLst/>
                <a:latin typeface="Arial" pitchFamily="34" charset="0"/>
              </a:endParaRPr>
            </a:p>
          </p:txBody>
        </p:sp>
        <p:sp>
          <p:nvSpPr>
            <p:cNvPr id="37925" name="Rectangle 37"/>
            <p:cNvSpPr>
              <a:spLocks noChangeArrowheads="1"/>
            </p:cNvSpPr>
            <p:nvPr/>
          </p:nvSpPr>
          <p:spPr bwMode="auto">
            <a:xfrm>
              <a:off x="296" y="1045"/>
              <a:ext cx="114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Check the routes to the site </a:t>
              </a:r>
              <a:endParaRPr kumimoji="0" lang="en-US" sz="1800" b="0" i="0" u="none" strike="noStrike" cap="none" normalizeH="0" baseline="0" smtClean="0">
                <a:ln>
                  <a:noFill/>
                </a:ln>
                <a:solidFill>
                  <a:schemeClr val="tx1"/>
                </a:solidFill>
                <a:effectLst/>
                <a:latin typeface="Arial" pitchFamily="34" charset="0"/>
              </a:endParaRPr>
            </a:p>
          </p:txBody>
        </p:sp>
        <p:sp>
          <p:nvSpPr>
            <p:cNvPr id="37926" name="Rectangle 38"/>
            <p:cNvSpPr>
              <a:spLocks noChangeArrowheads="1"/>
            </p:cNvSpPr>
            <p:nvPr/>
          </p:nvSpPr>
          <p:spPr bwMode="auto">
            <a:xfrm>
              <a:off x="221" y="1045"/>
              <a:ext cx="8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37927" name="Rectangle 39"/>
            <p:cNvSpPr>
              <a:spLocks noChangeArrowheads="1"/>
            </p:cNvSpPr>
            <p:nvPr/>
          </p:nvSpPr>
          <p:spPr bwMode="auto">
            <a:xfrm>
              <a:off x="193" y="3654"/>
              <a:ext cx="8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37928" name="Rectangle 40"/>
            <p:cNvSpPr>
              <a:spLocks noChangeArrowheads="1"/>
            </p:cNvSpPr>
            <p:nvPr/>
          </p:nvSpPr>
          <p:spPr bwMode="auto">
            <a:xfrm>
              <a:off x="193" y="2454"/>
              <a:ext cx="8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37929" name="Line 41"/>
            <p:cNvSpPr>
              <a:spLocks noChangeShapeType="1"/>
            </p:cNvSpPr>
            <p:nvPr/>
          </p:nvSpPr>
          <p:spPr bwMode="auto">
            <a:xfrm>
              <a:off x="144" y="562"/>
              <a:ext cx="1" cy="345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30" name="Rectangle 42"/>
            <p:cNvSpPr>
              <a:spLocks noChangeArrowheads="1"/>
            </p:cNvSpPr>
            <p:nvPr/>
          </p:nvSpPr>
          <p:spPr bwMode="auto">
            <a:xfrm>
              <a:off x="144" y="562"/>
              <a:ext cx="9" cy="345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1" name="Line 43"/>
            <p:cNvSpPr>
              <a:spLocks noChangeShapeType="1"/>
            </p:cNvSpPr>
            <p:nvPr/>
          </p:nvSpPr>
          <p:spPr bwMode="auto">
            <a:xfrm>
              <a:off x="275" y="570"/>
              <a:ext cx="1" cy="3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32" name="Rectangle 44"/>
            <p:cNvSpPr>
              <a:spLocks noChangeArrowheads="1"/>
            </p:cNvSpPr>
            <p:nvPr/>
          </p:nvSpPr>
          <p:spPr bwMode="auto">
            <a:xfrm>
              <a:off x="275" y="570"/>
              <a:ext cx="8" cy="3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3" name="Line 45"/>
            <p:cNvSpPr>
              <a:spLocks noChangeShapeType="1"/>
            </p:cNvSpPr>
            <p:nvPr/>
          </p:nvSpPr>
          <p:spPr bwMode="auto">
            <a:xfrm>
              <a:off x="2145" y="570"/>
              <a:ext cx="1" cy="3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34" name="Rectangle 46"/>
            <p:cNvSpPr>
              <a:spLocks noChangeArrowheads="1"/>
            </p:cNvSpPr>
            <p:nvPr/>
          </p:nvSpPr>
          <p:spPr bwMode="auto">
            <a:xfrm>
              <a:off x="2145" y="570"/>
              <a:ext cx="8" cy="3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5" name="Line 47"/>
            <p:cNvSpPr>
              <a:spLocks noChangeShapeType="1"/>
            </p:cNvSpPr>
            <p:nvPr/>
          </p:nvSpPr>
          <p:spPr bwMode="auto">
            <a:xfrm>
              <a:off x="5172" y="570"/>
              <a:ext cx="1" cy="3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36" name="Rectangle 48"/>
            <p:cNvSpPr>
              <a:spLocks noChangeArrowheads="1"/>
            </p:cNvSpPr>
            <p:nvPr/>
          </p:nvSpPr>
          <p:spPr bwMode="auto">
            <a:xfrm>
              <a:off x="5172" y="570"/>
              <a:ext cx="9" cy="3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7" name="Line 49"/>
            <p:cNvSpPr>
              <a:spLocks noChangeShapeType="1"/>
            </p:cNvSpPr>
            <p:nvPr/>
          </p:nvSpPr>
          <p:spPr bwMode="auto">
            <a:xfrm>
              <a:off x="5607" y="570"/>
              <a:ext cx="1" cy="34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38" name="Rectangle 50"/>
            <p:cNvSpPr>
              <a:spLocks noChangeArrowheads="1"/>
            </p:cNvSpPr>
            <p:nvPr/>
          </p:nvSpPr>
          <p:spPr bwMode="auto">
            <a:xfrm>
              <a:off x="5607" y="570"/>
              <a:ext cx="9" cy="3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9" name="Line 51"/>
            <p:cNvSpPr>
              <a:spLocks noChangeShapeType="1"/>
            </p:cNvSpPr>
            <p:nvPr/>
          </p:nvSpPr>
          <p:spPr bwMode="auto">
            <a:xfrm>
              <a:off x="153" y="562"/>
              <a:ext cx="5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40" name="Rectangle 52"/>
            <p:cNvSpPr>
              <a:spLocks noChangeArrowheads="1"/>
            </p:cNvSpPr>
            <p:nvPr/>
          </p:nvSpPr>
          <p:spPr bwMode="auto">
            <a:xfrm>
              <a:off x="153" y="562"/>
              <a:ext cx="5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1" name="Line 53"/>
            <p:cNvSpPr>
              <a:spLocks noChangeShapeType="1"/>
            </p:cNvSpPr>
            <p:nvPr/>
          </p:nvSpPr>
          <p:spPr bwMode="auto">
            <a:xfrm>
              <a:off x="153" y="772"/>
              <a:ext cx="5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42" name="Rectangle 54"/>
            <p:cNvSpPr>
              <a:spLocks noChangeArrowheads="1"/>
            </p:cNvSpPr>
            <p:nvPr/>
          </p:nvSpPr>
          <p:spPr bwMode="auto">
            <a:xfrm>
              <a:off x="153" y="772"/>
              <a:ext cx="5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3" name="Line 55"/>
            <p:cNvSpPr>
              <a:spLocks noChangeShapeType="1"/>
            </p:cNvSpPr>
            <p:nvPr/>
          </p:nvSpPr>
          <p:spPr bwMode="auto">
            <a:xfrm>
              <a:off x="2153" y="982"/>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44" name="Rectangle 56"/>
            <p:cNvSpPr>
              <a:spLocks noChangeArrowheads="1"/>
            </p:cNvSpPr>
            <p:nvPr/>
          </p:nvSpPr>
          <p:spPr bwMode="auto">
            <a:xfrm>
              <a:off x="2153" y="982"/>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5" name="Line 57"/>
            <p:cNvSpPr>
              <a:spLocks noChangeShapeType="1"/>
            </p:cNvSpPr>
            <p:nvPr/>
          </p:nvSpPr>
          <p:spPr bwMode="auto">
            <a:xfrm>
              <a:off x="2153" y="1193"/>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46" name="Rectangle 58"/>
            <p:cNvSpPr>
              <a:spLocks noChangeArrowheads="1"/>
            </p:cNvSpPr>
            <p:nvPr/>
          </p:nvSpPr>
          <p:spPr bwMode="auto">
            <a:xfrm>
              <a:off x="2153" y="1193"/>
              <a:ext cx="3463"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7" name="Line 59"/>
            <p:cNvSpPr>
              <a:spLocks noChangeShapeType="1"/>
            </p:cNvSpPr>
            <p:nvPr/>
          </p:nvSpPr>
          <p:spPr bwMode="auto">
            <a:xfrm>
              <a:off x="153" y="1403"/>
              <a:ext cx="5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48" name="Rectangle 60"/>
            <p:cNvSpPr>
              <a:spLocks noChangeArrowheads="1"/>
            </p:cNvSpPr>
            <p:nvPr/>
          </p:nvSpPr>
          <p:spPr bwMode="auto">
            <a:xfrm>
              <a:off x="153" y="1403"/>
              <a:ext cx="5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9" name="Line 61"/>
            <p:cNvSpPr>
              <a:spLocks noChangeShapeType="1"/>
            </p:cNvSpPr>
            <p:nvPr/>
          </p:nvSpPr>
          <p:spPr bwMode="auto">
            <a:xfrm>
              <a:off x="153" y="1613"/>
              <a:ext cx="5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50" name="Rectangle 62"/>
            <p:cNvSpPr>
              <a:spLocks noChangeArrowheads="1"/>
            </p:cNvSpPr>
            <p:nvPr/>
          </p:nvSpPr>
          <p:spPr bwMode="auto">
            <a:xfrm>
              <a:off x="153" y="1613"/>
              <a:ext cx="5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1" name="Line 63"/>
            <p:cNvSpPr>
              <a:spLocks noChangeShapeType="1"/>
            </p:cNvSpPr>
            <p:nvPr/>
          </p:nvSpPr>
          <p:spPr bwMode="auto">
            <a:xfrm>
              <a:off x="2153" y="1823"/>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52" name="Rectangle 64"/>
            <p:cNvSpPr>
              <a:spLocks noChangeArrowheads="1"/>
            </p:cNvSpPr>
            <p:nvPr/>
          </p:nvSpPr>
          <p:spPr bwMode="auto">
            <a:xfrm>
              <a:off x="2153" y="1823"/>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3" name="Line 65"/>
            <p:cNvSpPr>
              <a:spLocks noChangeShapeType="1"/>
            </p:cNvSpPr>
            <p:nvPr/>
          </p:nvSpPr>
          <p:spPr bwMode="auto">
            <a:xfrm>
              <a:off x="2153" y="2034"/>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54" name="Rectangle 66"/>
            <p:cNvSpPr>
              <a:spLocks noChangeArrowheads="1"/>
            </p:cNvSpPr>
            <p:nvPr/>
          </p:nvSpPr>
          <p:spPr bwMode="auto">
            <a:xfrm>
              <a:off x="2153" y="2034"/>
              <a:ext cx="3463"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5" name="Line 67"/>
            <p:cNvSpPr>
              <a:spLocks noChangeShapeType="1"/>
            </p:cNvSpPr>
            <p:nvPr/>
          </p:nvSpPr>
          <p:spPr bwMode="auto">
            <a:xfrm>
              <a:off x="2153" y="2244"/>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56" name="Rectangle 68"/>
            <p:cNvSpPr>
              <a:spLocks noChangeArrowheads="1"/>
            </p:cNvSpPr>
            <p:nvPr/>
          </p:nvSpPr>
          <p:spPr bwMode="auto">
            <a:xfrm>
              <a:off x="2153" y="2244"/>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7" name="Line 69"/>
            <p:cNvSpPr>
              <a:spLocks noChangeShapeType="1"/>
            </p:cNvSpPr>
            <p:nvPr/>
          </p:nvSpPr>
          <p:spPr bwMode="auto">
            <a:xfrm>
              <a:off x="2153" y="2541"/>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58" name="Rectangle 70"/>
            <p:cNvSpPr>
              <a:spLocks noChangeArrowheads="1"/>
            </p:cNvSpPr>
            <p:nvPr/>
          </p:nvSpPr>
          <p:spPr bwMode="auto">
            <a:xfrm>
              <a:off x="2153" y="2541"/>
              <a:ext cx="3463"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9" name="Line 71"/>
            <p:cNvSpPr>
              <a:spLocks noChangeShapeType="1"/>
            </p:cNvSpPr>
            <p:nvPr/>
          </p:nvSpPr>
          <p:spPr bwMode="auto">
            <a:xfrm>
              <a:off x="2153" y="2751"/>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60" name="Rectangle 72"/>
            <p:cNvSpPr>
              <a:spLocks noChangeArrowheads="1"/>
            </p:cNvSpPr>
            <p:nvPr/>
          </p:nvSpPr>
          <p:spPr bwMode="auto">
            <a:xfrm>
              <a:off x="2153" y="2751"/>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1" name="Line 73"/>
            <p:cNvSpPr>
              <a:spLocks noChangeShapeType="1"/>
            </p:cNvSpPr>
            <p:nvPr/>
          </p:nvSpPr>
          <p:spPr bwMode="auto">
            <a:xfrm>
              <a:off x="2153" y="2961"/>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62" name="Rectangle 74"/>
            <p:cNvSpPr>
              <a:spLocks noChangeArrowheads="1"/>
            </p:cNvSpPr>
            <p:nvPr/>
          </p:nvSpPr>
          <p:spPr bwMode="auto">
            <a:xfrm>
              <a:off x="2153" y="2961"/>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3" name="Line 75"/>
            <p:cNvSpPr>
              <a:spLocks noChangeShapeType="1"/>
            </p:cNvSpPr>
            <p:nvPr/>
          </p:nvSpPr>
          <p:spPr bwMode="auto">
            <a:xfrm>
              <a:off x="2153" y="3171"/>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64" name="Rectangle 76"/>
            <p:cNvSpPr>
              <a:spLocks noChangeArrowheads="1"/>
            </p:cNvSpPr>
            <p:nvPr/>
          </p:nvSpPr>
          <p:spPr bwMode="auto">
            <a:xfrm>
              <a:off x="2153" y="3171"/>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5" name="Line 77"/>
            <p:cNvSpPr>
              <a:spLocks noChangeShapeType="1"/>
            </p:cNvSpPr>
            <p:nvPr/>
          </p:nvSpPr>
          <p:spPr bwMode="auto">
            <a:xfrm>
              <a:off x="153" y="3382"/>
              <a:ext cx="5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66" name="Rectangle 78"/>
            <p:cNvSpPr>
              <a:spLocks noChangeArrowheads="1"/>
            </p:cNvSpPr>
            <p:nvPr/>
          </p:nvSpPr>
          <p:spPr bwMode="auto">
            <a:xfrm>
              <a:off x="153" y="3382"/>
              <a:ext cx="5463"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7" name="Line 79"/>
            <p:cNvSpPr>
              <a:spLocks noChangeShapeType="1"/>
            </p:cNvSpPr>
            <p:nvPr/>
          </p:nvSpPr>
          <p:spPr bwMode="auto">
            <a:xfrm>
              <a:off x="2153" y="3592"/>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68" name="Rectangle 80"/>
            <p:cNvSpPr>
              <a:spLocks noChangeArrowheads="1"/>
            </p:cNvSpPr>
            <p:nvPr/>
          </p:nvSpPr>
          <p:spPr bwMode="auto">
            <a:xfrm>
              <a:off x="2153" y="3592"/>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9" name="Line 81"/>
            <p:cNvSpPr>
              <a:spLocks noChangeShapeType="1"/>
            </p:cNvSpPr>
            <p:nvPr/>
          </p:nvSpPr>
          <p:spPr bwMode="auto">
            <a:xfrm>
              <a:off x="2153" y="3802"/>
              <a:ext cx="3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70" name="Rectangle 82"/>
            <p:cNvSpPr>
              <a:spLocks noChangeArrowheads="1"/>
            </p:cNvSpPr>
            <p:nvPr/>
          </p:nvSpPr>
          <p:spPr bwMode="auto">
            <a:xfrm>
              <a:off x="2153" y="3802"/>
              <a:ext cx="3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71" name="Line 83"/>
            <p:cNvSpPr>
              <a:spLocks noChangeShapeType="1"/>
            </p:cNvSpPr>
            <p:nvPr/>
          </p:nvSpPr>
          <p:spPr bwMode="auto">
            <a:xfrm>
              <a:off x="153" y="4012"/>
              <a:ext cx="5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72" name="Rectangle 84"/>
            <p:cNvSpPr>
              <a:spLocks noChangeArrowheads="1"/>
            </p:cNvSpPr>
            <p:nvPr/>
          </p:nvSpPr>
          <p:spPr bwMode="auto">
            <a:xfrm>
              <a:off x="153" y="4012"/>
              <a:ext cx="5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0783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p:nvPr>
        </p:nvSpPr>
        <p:spPr>
          <a:xfrm>
            <a:off x="683568" y="-243408"/>
            <a:ext cx="8229600" cy="1143000"/>
          </a:xfrm>
          <a:noFill/>
        </p:spPr>
        <p:txBody>
          <a:bodyPr>
            <a:normAutofit/>
          </a:bodyPr>
          <a:lstStyle/>
          <a:p>
            <a:r>
              <a:rPr lang="en-US" altLang="en-US" sz="3200" b="1" dirty="0" smtClean="0"/>
              <a:t>Planning Check-list</a:t>
            </a:r>
          </a:p>
        </p:txBody>
      </p:sp>
      <p:grpSp>
        <p:nvGrpSpPr>
          <p:cNvPr id="38916" name="Group 4"/>
          <p:cNvGrpSpPr>
            <a:grpSpLocks noChangeAspect="1"/>
          </p:cNvGrpSpPr>
          <p:nvPr/>
        </p:nvGrpSpPr>
        <p:grpSpPr bwMode="auto">
          <a:xfrm>
            <a:off x="99393" y="928670"/>
            <a:ext cx="8973201" cy="4740530"/>
            <a:chOff x="0" y="528"/>
            <a:chExt cx="5760" cy="3043"/>
          </a:xfrm>
        </p:grpSpPr>
        <p:sp>
          <p:nvSpPr>
            <p:cNvPr id="38915" name="AutoShape 3"/>
            <p:cNvSpPr>
              <a:spLocks noChangeAspect="1" noChangeArrowheads="1" noTextEdit="1"/>
            </p:cNvSpPr>
            <p:nvPr/>
          </p:nvSpPr>
          <p:spPr bwMode="auto">
            <a:xfrm>
              <a:off x="0" y="528"/>
              <a:ext cx="5760" cy="3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17" name="Rectangle 5"/>
            <p:cNvSpPr>
              <a:spLocks noChangeArrowheads="1"/>
            </p:cNvSpPr>
            <p:nvPr/>
          </p:nvSpPr>
          <p:spPr bwMode="auto">
            <a:xfrm>
              <a:off x="142" y="532"/>
              <a:ext cx="5157" cy="235"/>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18" name="Rectangle 6"/>
            <p:cNvSpPr>
              <a:spLocks noChangeArrowheads="1"/>
            </p:cNvSpPr>
            <p:nvPr/>
          </p:nvSpPr>
          <p:spPr bwMode="auto">
            <a:xfrm>
              <a:off x="142" y="1700"/>
              <a:ext cx="5157" cy="235"/>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19" name="Rectangle 7"/>
            <p:cNvSpPr>
              <a:spLocks noChangeArrowheads="1"/>
            </p:cNvSpPr>
            <p:nvPr/>
          </p:nvSpPr>
          <p:spPr bwMode="auto">
            <a:xfrm>
              <a:off x="659" y="590"/>
              <a:ext cx="945"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effectLst/>
                  <a:latin typeface="Arial" pitchFamily="34" charset="0"/>
                </a:rPr>
                <a:t>Site Management</a:t>
              </a:r>
              <a:endParaRPr kumimoji="0" lang="en-US" sz="2000" b="0" i="0" u="none" strike="noStrike" cap="none" normalizeH="0" baseline="0" dirty="0" smtClean="0">
                <a:ln>
                  <a:noFill/>
                </a:ln>
                <a:effectLst/>
                <a:latin typeface="Arial" pitchFamily="34" charset="0"/>
              </a:endParaRPr>
            </a:p>
          </p:txBody>
        </p:sp>
        <p:sp>
          <p:nvSpPr>
            <p:cNvPr id="38920" name="Rectangle 8"/>
            <p:cNvSpPr>
              <a:spLocks noChangeArrowheads="1"/>
            </p:cNvSpPr>
            <p:nvPr/>
          </p:nvSpPr>
          <p:spPr bwMode="auto">
            <a:xfrm>
              <a:off x="3427" y="590"/>
              <a:ext cx="588"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effectLst/>
                  <a:latin typeface="Arial" pitchFamily="34" charset="0"/>
                </a:rPr>
                <a:t>Why/What </a:t>
              </a:r>
              <a:endParaRPr kumimoji="0" lang="en-US" sz="2000" b="0" i="0" u="none" strike="noStrike" cap="none" normalizeH="0" baseline="0" dirty="0" smtClean="0">
                <a:ln>
                  <a:noFill/>
                </a:ln>
                <a:effectLst/>
                <a:latin typeface="Arial" pitchFamily="34" charset="0"/>
              </a:endParaRPr>
            </a:p>
          </p:txBody>
        </p:sp>
        <p:sp>
          <p:nvSpPr>
            <p:cNvPr id="38921" name="Rectangle 9"/>
            <p:cNvSpPr>
              <a:spLocks noChangeArrowheads="1"/>
            </p:cNvSpPr>
            <p:nvPr/>
          </p:nvSpPr>
          <p:spPr bwMode="auto">
            <a:xfrm>
              <a:off x="2128" y="835"/>
              <a:ext cx="269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This will provide for better flow of instructions and information.</a:t>
              </a:r>
              <a:endParaRPr kumimoji="0" lang="en-US" sz="2000" b="0" i="0" u="none" strike="noStrike" cap="none" normalizeH="0" baseline="0" smtClean="0">
                <a:ln>
                  <a:noFill/>
                </a:ln>
                <a:solidFill>
                  <a:schemeClr val="tx1"/>
                </a:solidFill>
                <a:effectLst/>
                <a:latin typeface="Arial" pitchFamily="34" charset="0"/>
              </a:endParaRPr>
            </a:p>
          </p:txBody>
        </p:sp>
        <p:sp>
          <p:nvSpPr>
            <p:cNvPr id="38922" name="Rectangle 10"/>
            <p:cNvSpPr>
              <a:spLocks noChangeArrowheads="1"/>
            </p:cNvSpPr>
            <p:nvPr/>
          </p:nvSpPr>
          <p:spPr bwMode="auto">
            <a:xfrm>
              <a:off x="2128" y="1069"/>
              <a:ext cx="2202"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Provide list of contact numbers and their positions.</a:t>
              </a:r>
              <a:endParaRPr kumimoji="0" lang="en-US" sz="2000" b="0" i="0" u="none" strike="noStrike" cap="none" normalizeH="0" baseline="0" smtClean="0">
                <a:ln>
                  <a:noFill/>
                </a:ln>
                <a:solidFill>
                  <a:schemeClr val="tx1"/>
                </a:solidFill>
                <a:effectLst/>
                <a:latin typeface="Arial" pitchFamily="34" charset="0"/>
              </a:endParaRPr>
            </a:p>
          </p:txBody>
        </p:sp>
        <p:sp>
          <p:nvSpPr>
            <p:cNvPr id="38923" name="Rectangle 11"/>
            <p:cNvSpPr>
              <a:spLocks noChangeArrowheads="1"/>
            </p:cNvSpPr>
            <p:nvPr/>
          </p:nvSpPr>
          <p:spPr bwMode="auto">
            <a:xfrm>
              <a:off x="2128" y="1247"/>
              <a:ext cx="3243"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Be prepared for the what ifs and if possible discuss with Customer prior to </a:t>
              </a:r>
              <a:endParaRPr kumimoji="0" lang="en-US" sz="2000" b="0" i="0" u="none" strike="noStrike" cap="none" normalizeH="0" baseline="0" smtClean="0">
                <a:ln>
                  <a:noFill/>
                </a:ln>
                <a:solidFill>
                  <a:schemeClr val="tx1"/>
                </a:solidFill>
                <a:effectLst/>
                <a:latin typeface="Arial" pitchFamily="34" charset="0"/>
              </a:endParaRPr>
            </a:p>
          </p:txBody>
        </p:sp>
        <p:sp>
          <p:nvSpPr>
            <p:cNvPr id="38924" name="Rectangle 12"/>
            <p:cNvSpPr>
              <a:spLocks noChangeArrowheads="1"/>
            </p:cNvSpPr>
            <p:nvPr/>
          </p:nvSpPr>
          <p:spPr bwMode="auto">
            <a:xfrm>
              <a:off x="2128" y="1357"/>
              <a:ext cx="34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casting.</a:t>
              </a:r>
              <a:endParaRPr kumimoji="0" lang="en-US" sz="2000" b="0" i="0" u="none" strike="noStrike" cap="none" normalizeH="0" baseline="0" smtClean="0">
                <a:ln>
                  <a:noFill/>
                </a:ln>
                <a:solidFill>
                  <a:schemeClr val="tx1"/>
                </a:solidFill>
                <a:effectLst/>
                <a:latin typeface="Arial" pitchFamily="34" charset="0"/>
              </a:endParaRPr>
            </a:p>
          </p:txBody>
        </p:sp>
        <p:sp>
          <p:nvSpPr>
            <p:cNvPr id="38925" name="Rectangle 13"/>
            <p:cNvSpPr>
              <a:spLocks noChangeArrowheads="1"/>
            </p:cNvSpPr>
            <p:nvPr/>
          </p:nvSpPr>
          <p:spPr bwMode="auto">
            <a:xfrm>
              <a:off x="51" y="1536"/>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a:t>
              </a:r>
              <a:endParaRPr kumimoji="0" lang="en-US" sz="2000" b="0" i="0" u="none" strike="noStrike" cap="none" normalizeH="0" baseline="0" smtClean="0">
                <a:ln>
                  <a:noFill/>
                </a:ln>
                <a:solidFill>
                  <a:schemeClr val="tx1"/>
                </a:solidFill>
                <a:effectLst/>
                <a:latin typeface="Arial" pitchFamily="34" charset="0"/>
              </a:endParaRPr>
            </a:p>
          </p:txBody>
        </p:sp>
        <p:sp>
          <p:nvSpPr>
            <p:cNvPr id="38926" name="Rectangle 14"/>
            <p:cNvSpPr>
              <a:spLocks noChangeArrowheads="1"/>
            </p:cNvSpPr>
            <p:nvPr/>
          </p:nvSpPr>
          <p:spPr bwMode="auto">
            <a:xfrm>
              <a:off x="160" y="1536"/>
              <a:ext cx="1069"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First two hours of supply</a:t>
              </a:r>
              <a:endParaRPr kumimoji="0" lang="en-US" sz="2000" b="0" i="0" u="none" strike="noStrike" cap="none" normalizeH="0" baseline="0" smtClean="0">
                <a:ln>
                  <a:noFill/>
                </a:ln>
                <a:solidFill>
                  <a:schemeClr val="tx1"/>
                </a:solidFill>
                <a:effectLst/>
                <a:latin typeface="Arial" pitchFamily="34" charset="0"/>
              </a:endParaRPr>
            </a:p>
          </p:txBody>
        </p:sp>
        <p:sp>
          <p:nvSpPr>
            <p:cNvPr id="38927" name="Rectangle 15"/>
            <p:cNvSpPr>
              <a:spLocks noChangeArrowheads="1"/>
            </p:cNvSpPr>
            <p:nvPr/>
          </p:nvSpPr>
          <p:spPr bwMode="auto">
            <a:xfrm>
              <a:off x="2128" y="1481"/>
              <a:ext cx="330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Strong management at site at 1st two hours is critical to iron out any issues </a:t>
              </a:r>
              <a:endParaRPr kumimoji="0" lang="en-US" sz="2000" b="0" i="0" u="none" strike="noStrike" cap="none" normalizeH="0" baseline="0" smtClean="0">
                <a:ln>
                  <a:noFill/>
                </a:ln>
                <a:solidFill>
                  <a:schemeClr val="tx1"/>
                </a:solidFill>
                <a:effectLst/>
                <a:latin typeface="Arial" pitchFamily="34" charset="0"/>
              </a:endParaRPr>
            </a:p>
          </p:txBody>
        </p:sp>
        <p:sp>
          <p:nvSpPr>
            <p:cNvPr id="38928" name="Rectangle 16"/>
            <p:cNvSpPr>
              <a:spLocks noChangeArrowheads="1"/>
            </p:cNvSpPr>
            <p:nvPr/>
          </p:nvSpPr>
          <p:spPr bwMode="auto">
            <a:xfrm>
              <a:off x="2128" y="1590"/>
              <a:ext cx="3072"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for a smooth delivery. Provide constant feedback to Customer Service.</a:t>
              </a:r>
              <a:endParaRPr kumimoji="0" lang="en-US" sz="2000" b="0" i="0" u="none" strike="noStrike" cap="none" normalizeH="0" baseline="0" smtClean="0">
                <a:ln>
                  <a:noFill/>
                </a:ln>
                <a:solidFill>
                  <a:schemeClr val="tx1"/>
                </a:solidFill>
                <a:effectLst/>
                <a:latin typeface="Arial" pitchFamily="34" charset="0"/>
              </a:endParaRPr>
            </a:p>
          </p:txBody>
        </p:sp>
        <p:sp>
          <p:nvSpPr>
            <p:cNvPr id="38929" name="Rectangle 17"/>
            <p:cNvSpPr>
              <a:spLocks noChangeArrowheads="1"/>
            </p:cNvSpPr>
            <p:nvPr/>
          </p:nvSpPr>
          <p:spPr bwMode="auto">
            <a:xfrm>
              <a:off x="656" y="1758"/>
              <a:ext cx="952"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effectLst/>
                  <a:latin typeface="Arial" pitchFamily="34" charset="0"/>
                </a:rPr>
                <a:t>Plant Preparation</a:t>
              </a:r>
              <a:endParaRPr kumimoji="0" lang="en-US" sz="2000" b="0" i="0" u="none" strike="noStrike" cap="none" normalizeH="0" baseline="0" dirty="0" smtClean="0">
                <a:ln>
                  <a:noFill/>
                </a:ln>
                <a:effectLst/>
                <a:latin typeface="Arial" pitchFamily="34" charset="0"/>
              </a:endParaRPr>
            </a:p>
          </p:txBody>
        </p:sp>
        <p:sp>
          <p:nvSpPr>
            <p:cNvPr id="38930" name="Rectangle 18"/>
            <p:cNvSpPr>
              <a:spLocks noChangeArrowheads="1"/>
            </p:cNvSpPr>
            <p:nvPr/>
          </p:nvSpPr>
          <p:spPr bwMode="auto">
            <a:xfrm>
              <a:off x="3427" y="1758"/>
              <a:ext cx="588"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effectLst/>
                  <a:latin typeface="Arial" pitchFamily="34" charset="0"/>
                </a:rPr>
                <a:t>Why/What </a:t>
              </a:r>
              <a:endParaRPr kumimoji="0" lang="en-US" sz="2000" b="0" i="0" u="none" strike="noStrike" cap="none" normalizeH="0" baseline="0" dirty="0" smtClean="0">
                <a:ln>
                  <a:noFill/>
                </a:ln>
                <a:effectLst/>
                <a:latin typeface="Arial" pitchFamily="34" charset="0"/>
              </a:endParaRPr>
            </a:p>
          </p:txBody>
        </p:sp>
        <p:sp>
          <p:nvSpPr>
            <p:cNvPr id="38931" name="Rectangle 19"/>
            <p:cNvSpPr>
              <a:spLocks noChangeArrowheads="1"/>
            </p:cNvSpPr>
            <p:nvPr/>
          </p:nvSpPr>
          <p:spPr bwMode="auto">
            <a:xfrm>
              <a:off x="51" y="2056"/>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2000" b="0" i="0" u="none" strike="noStrike" cap="none" normalizeH="0" baseline="0" smtClean="0">
                <a:ln>
                  <a:noFill/>
                </a:ln>
                <a:solidFill>
                  <a:schemeClr val="tx1"/>
                </a:solidFill>
                <a:effectLst/>
                <a:latin typeface="Arial" pitchFamily="34" charset="0"/>
              </a:endParaRPr>
            </a:p>
          </p:txBody>
        </p:sp>
        <p:sp>
          <p:nvSpPr>
            <p:cNvPr id="38932" name="Rectangle 20"/>
            <p:cNvSpPr>
              <a:spLocks noChangeArrowheads="1"/>
            </p:cNvSpPr>
            <p:nvPr/>
          </p:nvSpPr>
          <p:spPr bwMode="auto">
            <a:xfrm>
              <a:off x="160" y="1946"/>
              <a:ext cx="2076"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Identify the plants to supply and standby plants </a:t>
              </a:r>
              <a:endParaRPr kumimoji="0" lang="en-US" sz="2000" b="0" i="0" u="none" strike="noStrike" cap="none" normalizeH="0" baseline="0" smtClean="0">
                <a:ln>
                  <a:noFill/>
                </a:ln>
                <a:solidFill>
                  <a:schemeClr val="tx1"/>
                </a:solidFill>
                <a:effectLst/>
                <a:latin typeface="Arial" pitchFamily="34" charset="0"/>
              </a:endParaRPr>
            </a:p>
          </p:txBody>
        </p:sp>
        <p:sp>
          <p:nvSpPr>
            <p:cNvPr id="38933" name="Rectangle 21"/>
            <p:cNvSpPr>
              <a:spLocks noChangeArrowheads="1"/>
            </p:cNvSpPr>
            <p:nvPr/>
          </p:nvSpPr>
          <p:spPr bwMode="auto">
            <a:xfrm>
              <a:off x="160" y="2056"/>
              <a:ext cx="157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based on distance and Contribution </a:t>
              </a:r>
              <a:endParaRPr kumimoji="0" lang="en-US" sz="2000" b="0" i="0" u="none" strike="noStrike" cap="none" normalizeH="0" baseline="0" smtClean="0">
                <a:ln>
                  <a:noFill/>
                </a:ln>
                <a:solidFill>
                  <a:schemeClr val="tx1"/>
                </a:solidFill>
                <a:effectLst/>
                <a:latin typeface="Arial" pitchFamily="34" charset="0"/>
              </a:endParaRPr>
            </a:p>
          </p:txBody>
        </p:sp>
        <p:sp>
          <p:nvSpPr>
            <p:cNvPr id="38934" name="Rectangle 22"/>
            <p:cNvSpPr>
              <a:spLocks noChangeArrowheads="1"/>
            </p:cNvSpPr>
            <p:nvPr/>
          </p:nvSpPr>
          <p:spPr bwMode="auto">
            <a:xfrm>
              <a:off x="160" y="2165"/>
              <a:ext cx="58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consideration</a:t>
              </a:r>
              <a:endParaRPr kumimoji="0" lang="en-US" sz="2000" b="0" i="0" u="none" strike="noStrike" cap="none" normalizeH="0" baseline="0" smtClean="0">
                <a:ln>
                  <a:noFill/>
                </a:ln>
                <a:solidFill>
                  <a:schemeClr val="tx1"/>
                </a:solidFill>
                <a:effectLst/>
                <a:latin typeface="Arial" pitchFamily="34" charset="0"/>
              </a:endParaRPr>
            </a:p>
          </p:txBody>
        </p:sp>
        <p:sp>
          <p:nvSpPr>
            <p:cNvPr id="38935" name="Rectangle 23"/>
            <p:cNvSpPr>
              <a:spLocks noChangeArrowheads="1"/>
            </p:cNvSpPr>
            <p:nvPr/>
          </p:nvSpPr>
          <p:spPr bwMode="auto">
            <a:xfrm>
              <a:off x="2128" y="1946"/>
              <a:ext cx="3362"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Make your decision base on both distance and contribution. If it’s the first big </a:t>
              </a:r>
              <a:endParaRPr kumimoji="0" lang="en-US" sz="2000" b="0" i="0" u="none" strike="noStrike" cap="none" normalizeH="0" baseline="0" smtClean="0">
                <a:ln>
                  <a:noFill/>
                </a:ln>
                <a:solidFill>
                  <a:schemeClr val="tx1"/>
                </a:solidFill>
                <a:effectLst/>
                <a:latin typeface="Arial" pitchFamily="34" charset="0"/>
              </a:endParaRPr>
            </a:p>
          </p:txBody>
        </p:sp>
        <p:sp>
          <p:nvSpPr>
            <p:cNvPr id="38936" name="Rectangle 24"/>
            <p:cNvSpPr>
              <a:spLocks noChangeArrowheads="1"/>
            </p:cNvSpPr>
            <p:nvPr/>
          </p:nvSpPr>
          <p:spPr bwMode="auto">
            <a:xfrm>
              <a:off x="2128" y="2056"/>
              <a:ext cx="3259"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pour at the site, service level is of main importance as usually there will be </a:t>
              </a:r>
              <a:endParaRPr kumimoji="0" lang="en-US" sz="2000" b="0" i="0" u="none" strike="noStrike" cap="none" normalizeH="0" baseline="0" smtClean="0">
                <a:ln>
                  <a:noFill/>
                </a:ln>
                <a:solidFill>
                  <a:schemeClr val="tx1"/>
                </a:solidFill>
                <a:effectLst/>
                <a:latin typeface="Arial" pitchFamily="34" charset="0"/>
              </a:endParaRPr>
            </a:p>
          </p:txBody>
        </p:sp>
        <p:sp>
          <p:nvSpPr>
            <p:cNvPr id="38937" name="Rectangle 25"/>
            <p:cNvSpPr>
              <a:spLocks noChangeArrowheads="1"/>
            </p:cNvSpPr>
            <p:nvPr/>
          </p:nvSpPr>
          <p:spPr bwMode="auto">
            <a:xfrm>
              <a:off x="2128" y="2165"/>
              <a:ext cx="2723"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many eyes (Owner, Consultant, Contractor) watching the pour.</a:t>
              </a:r>
              <a:endParaRPr kumimoji="0" lang="en-US" sz="2000" b="0" i="0" u="none" strike="noStrike" cap="none" normalizeH="0" baseline="0" smtClean="0">
                <a:ln>
                  <a:noFill/>
                </a:ln>
                <a:solidFill>
                  <a:schemeClr val="tx1"/>
                </a:solidFill>
                <a:effectLst/>
                <a:latin typeface="Arial" pitchFamily="34" charset="0"/>
              </a:endParaRPr>
            </a:p>
          </p:txBody>
        </p:sp>
        <p:sp>
          <p:nvSpPr>
            <p:cNvPr id="38938" name="Rectangle 26"/>
            <p:cNvSpPr>
              <a:spLocks noChangeArrowheads="1"/>
            </p:cNvSpPr>
            <p:nvPr/>
          </p:nvSpPr>
          <p:spPr bwMode="auto">
            <a:xfrm>
              <a:off x="51" y="2342"/>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a:t>
              </a:r>
              <a:endParaRPr kumimoji="0" lang="en-US" sz="2000" b="0" i="0" u="none" strike="noStrike" cap="none" normalizeH="0" baseline="0" smtClean="0">
                <a:ln>
                  <a:noFill/>
                </a:ln>
                <a:solidFill>
                  <a:schemeClr val="tx1"/>
                </a:solidFill>
                <a:effectLst/>
                <a:latin typeface="Arial" pitchFamily="34" charset="0"/>
              </a:endParaRPr>
            </a:p>
          </p:txBody>
        </p:sp>
        <p:sp>
          <p:nvSpPr>
            <p:cNvPr id="38939" name="Rectangle 27"/>
            <p:cNvSpPr>
              <a:spLocks noChangeArrowheads="1"/>
            </p:cNvSpPr>
            <p:nvPr/>
          </p:nvSpPr>
          <p:spPr bwMode="auto">
            <a:xfrm>
              <a:off x="160" y="2287"/>
              <a:ext cx="1647"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Do maintenance and checks on plant </a:t>
              </a:r>
              <a:endParaRPr kumimoji="0" lang="en-US" sz="2000" b="0" i="0" u="none" strike="noStrike" cap="none" normalizeH="0" baseline="0" smtClean="0">
                <a:ln>
                  <a:noFill/>
                </a:ln>
                <a:solidFill>
                  <a:schemeClr val="tx1"/>
                </a:solidFill>
                <a:effectLst/>
                <a:latin typeface="Arial" pitchFamily="34" charset="0"/>
              </a:endParaRPr>
            </a:p>
          </p:txBody>
        </p:sp>
        <p:sp>
          <p:nvSpPr>
            <p:cNvPr id="38940" name="Rectangle 28"/>
            <p:cNvSpPr>
              <a:spLocks noChangeArrowheads="1"/>
            </p:cNvSpPr>
            <p:nvPr/>
          </p:nvSpPr>
          <p:spPr bwMode="auto">
            <a:xfrm>
              <a:off x="160" y="2397"/>
              <a:ext cx="536"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equipments.</a:t>
              </a:r>
              <a:endParaRPr kumimoji="0" lang="en-US" sz="2000" b="0" i="0" u="none" strike="noStrike" cap="none" normalizeH="0" baseline="0" smtClean="0">
                <a:ln>
                  <a:noFill/>
                </a:ln>
                <a:solidFill>
                  <a:schemeClr val="tx1"/>
                </a:solidFill>
                <a:effectLst/>
                <a:latin typeface="Arial" pitchFamily="34" charset="0"/>
              </a:endParaRPr>
            </a:p>
          </p:txBody>
        </p:sp>
        <p:sp>
          <p:nvSpPr>
            <p:cNvPr id="38941" name="Rectangle 29"/>
            <p:cNvSpPr>
              <a:spLocks noChangeArrowheads="1"/>
            </p:cNvSpPr>
            <p:nvPr/>
          </p:nvSpPr>
          <p:spPr bwMode="auto">
            <a:xfrm>
              <a:off x="2128" y="2287"/>
              <a:ext cx="3157"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Failure in equipment is always a cause for disruption in supply ending in </a:t>
              </a:r>
              <a:endParaRPr kumimoji="0" lang="en-US" sz="2000" b="0" i="0" u="none" strike="noStrike" cap="none" normalizeH="0" baseline="0" smtClean="0">
                <a:ln>
                  <a:noFill/>
                </a:ln>
                <a:solidFill>
                  <a:schemeClr val="tx1"/>
                </a:solidFill>
                <a:effectLst/>
                <a:latin typeface="Arial" pitchFamily="34" charset="0"/>
              </a:endParaRPr>
            </a:p>
          </p:txBody>
        </p:sp>
        <p:sp>
          <p:nvSpPr>
            <p:cNvPr id="38942" name="Rectangle 30"/>
            <p:cNvSpPr>
              <a:spLocks noChangeArrowheads="1"/>
            </p:cNvSpPr>
            <p:nvPr/>
          </p:nvSpPr>
          <p:spPr bwMode="auto">
            <a:xfrm>
              <a:off x="2128" y="2397"/>
              <a:ext cx="1052"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Customer disatisfaction.</a:t>
              </a:r>
              <a:endParaRPr kumimoji="0" lang="en-US" sz="2000" b="0" i="0" u="none" strike="noStrike" cap="none" normalizeH="0" baseline="0" smtClean="0">
                <a:ln>
                  <a:noFill/>
                </a:ln>
                <a:solidFill>
                  <a:schemeClr val="tx1"/>
                </a:solidFill>
                <a:effectLst/>
                <a:latin typeface="Arial" pitchFamily="34" charset="0"/>
              </a:endParaRPr>
            </a:p>
          </p:txBody>
        </p:sp>
        <p:sp>
          <p:nvSpPr>
            <p:cNvPr id="38943" name="Rectangle 31"/>
            <p:cNvSpPr>
              <a:spLocks noChangeArrowheads="1"/>
            </p:cNvSpPr>
            <p:nvPr/>
          </p:nvSpPr>
          <p:spPr bwMode="auto">
            <a:xfrm>
              <a:off x="51" y="2636"/>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a:t>
              </a:r>
              <a:endParaRPr kumimoji="0" lang="en-US" sz="2000" b="0" i="0" u="none" strike="noStrike" cap="none" normalizeH="0" baseline="0" smtClean="0">
                <a:ln>
                  <a:noFill/>
                </a:ln>
                <a:solidFill>
                  <a:schemeClr val="tx1"/>
                </a:solidFill>
                <a:effectLst/>
                <a:latin typeface="Arial" pitchFamily="34" charset="0"/>
              </a:endParaRPr>
            </a:p>
          </p:txBody>
        </p:sp>
        <p:sp>
          <p:nvSpPr>
            <p:cNvPr id="38944" name="Rectangle 32"/>
            <p:cNvSpPr>
              <a:spLocks noChangeArrowheads="1"/>
            </p:cNvSpPr>
            <p:nvPr/>
          </p:nvSpPr>
          <p:spPr bwMode="auto">
            <a:xfrm>
              <a:off x="160" y="2526"/>
              <a:ext cx="195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Brief all staff on importance of pour and also </a:t>
              </a:r>
              <a:endParaRPr kumimoji="0" lang="en-US" sz="2000" b="0" i="0" u="none" strike="noStrike" cap="none" normalizeH="0" baseline="0" smtClean="0">
                <a:ln>
                  <a:noFill/>
                </a:ln>
                <a:solidFill>
                  <a:schemeClr val="tx1"/>
                </a:solidFill>
                <a:effectLst/>
                <a:latin typeface="Arial" pitchFamily="34" charset="0"/>
              </a:endParaRPr>
            </a:p>
          </p:txBody>
        </p:sp>
        <p:sp>
          <p:nvSpPr>
            <p:cNvPr id="38945" name="Rectangle 33"/>
            <p:cNvSpPr>
              <a:spLocks noChangeArrowheads="1"/>
            </p:cNvSpPr>
            <p:nvPr/>
          </p:nvSpPr>
          <p:spPr bwMode="auto">
            <a:xfrm>
              <a:off x="160" y="2636"/>
              <a:ext cx="2012"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get the initial slump at plant correct. Carry out </a:t>
              </a:r>
              <a:endParaRPr kumimoji="0" lang="en-US" sz="2000" b="0" i="0" u="none" strike="noStrike" cap="none" normalizeH="0" baseline="0" smtClean="0">
                <a:ln>
                  <a:noFill/>
                </a:ln>
                <a:solidFill>
                  <a:schemeClr val="tx1"/>
                </a:solidFill>
                <a:effectLst/>
                <a:latin typeface="Arial" pitchFamily="34" charset="0"/>
              </a:endParaRPr>
            </a:p>
          </p:txBody>
        </p:sp>
        <p:sp>
          <p:nvSpPr>
            <p:cNvPr id="38946" name="Rectangle 34"/>
            <p:cNvSpPr>
              <a:spLocks noChangeArrowheads="1"/>
            </p:cNvSpPr>
            <p:nvPr/>
          </p:nvSpPr>
          <p:spPr bwMode="auto">
            <a:xfrm>
              <a:off x="160" y="2746"/>
              <a:ext cx="1849"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trials based on travelling time if necessary.</a:t>
              </a:r>
              <a:endParaRPr kumimoji="0" lang="en-US" sz="2000" b="0" i="0" u="none" strike="noStrike" cap="none" normalizeH="0" baseline="0" smtClean="0">
                <a:ln>
                  <a:noFill/>
                </a:ln>
                <a:solidFill>
                  <a:schemeClr val="tx1"/>
                </a:solidFill>
                <a:effectLst/>
                <a:latin typeface="Arial" pitchFamily="34" charset="0"/>
              </a:endParaRPr>
            </a:p>
          </p:txBody>
        </p:sp>
        <p:sp>
          <p:nvSpPr>
            <p:cNvPr id="38947" name="Rectangle 35"/>
            <p:cNvSpPr>
              <a:spLocks noChangeArrowheads="1"/>
            </p:cNvSpPr>
            <p:nvPr/>
          </p:nvSpPr>
          <p:spPr bwMode="auto">
            <a:xfrm>
              <a:off x="2128" y="2581"/>
              <a:ext cx="3101"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Worst scenerio is not getting the slump wrong as by the time there any </a:t>
              </a:r>
              <a:endParaRPr kumimoji="0" lang="en-US" sz="2000" b="0" i="0" u="none" strike="noStrike" cap="none" normalizeH="0" baseline="0" smtClean="0">
                <a:ln>
                  <a:noFill/>
                </a:ln>
                <a:solidFill>
                  <a:schemeClr val="tx1"/>
                </a:solidFill>
                <a:effectLst/>
                <a:latin typeface="Arial" pitchFamily="34" charset="0"/>
              </a:endParaRPr>
            </a:p>
          </p:txBody>
        </p:sp>
        <p:sp>
          <p:nvSpPr>
            <p:cNvPr id="38948" name="Rectangle 36"/>
            <p:cNvSpPr>
              <a:spLocks noChangeArrowheads="1"/>
            </p:cNvSpPr>
            <p:nvPr/>
          </p:nvSpPr>
          <p:spPr bwMode="auto">
            <a:xfrm>
              <a:off x="2128" y="2691"/>
              <a:ext cx="2897"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adjustment  can be done you will likely have 20 trucks on the road.</a:t>
              </a:r>
              <a:endParaRPr kumimoji="0" lang="en-US" sz="2000" b="0" i="0" u="none" strike="noStrike" cap="none" normalizeH="0" baseline="0" smtClean="0">
                <a:ln>
                  <a:noFill/>
                </a:ln>
                <a:solidFill>
                  <a:schemeClr val="tx1"/>
                </a:solidFill>
                <a:effectLst/>
                <a:latin typeface="Arial" pitchFamily="34" charset="0"/>
              </a:endParaRPr>
            </a:p>
          </p:txBody>
        </p:sp>
        <p:sp>
          <p:nvSpPr>
            <p:cNvPr id="38949" name="Rectangle 37"/>
            <p:cNvSpPr>
              <a:spLocks noChangeArrowheads="1"/>
            </p:cNvSpPr>
            <p:nvPr/>
          </p:nvSpPr>
          <p:spPr bwMode="auto">
            <a:xfrm>
              <a:off x="2128" y="2930"/>
              <a:ext cx="193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This also affect on your initial slump at plant.</a:t>
              </a:r>
              <a:endParaRPr kumimoji="0" lang="en-US" sz="2000" b="0" i="0" u="none" strike="noStrike" cap="none" normalizeH="0" baseline="0" smtClean="0">
                <a:ln>
                  <a:noFill/>
                </a:ln>
                <a:solidFill>
                  <a:schemeClr val="tx1"/>
                </a:solidFill>
                <a:effectLst/>
                <a:latin typeface="Arial" pitchFamily="34" charset="0"/>
              </a:endParaRPr>
            </a:p>
          </p:txBody>
        </p:sp>
        <p:sp>
          <p:nvSpPr>
            <p:cNvPr id="38950" name="Rectangle 38"/>
            <p:cNvSpPr>
              <a:spLocks noChangeArrowheads="1"/>
            </p:cNvSpPr>
            <p:nvPr/>
          </p:nvSpPr>
          <p:spPr bwMode="auto">
            <a:xfrm>
              <a:off x="2128" y="3164"/>
              <a:ext cx="268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Ensure all Batchers are familiar with the properties of the mix.</a:t>
              </a:r>
              <a:endParaRPr kumimoji="0" lang="en-US" sz="2000" b="0" i="0" u="none" strike="noStrike" cap="none" normalizeH="0" baseline="0" smtClean="0">
                <a:ln>
                  <a:noFill/>
                </a:ln>
                <a:solidFill>
                  <a:schemeClr val="tx1"/>
                </a:solidFill>
                <a:effectLst/>
                <a:latin typeface="Arial" pitchFamily="34" charset="0"/>
              </a:endParaRPr>
            </a:p>
          </p:txBody>
        </p:sp>
        <p:sp>
          <p:nvSpPr>
            <p:cNvPr id="38951" name="Rectangle 39"/>
            <p:cNvSpPr>
              <a:spLocks noChangeArrowheads="1"/>
            </p:cNvSpPr>
            <p:nvPr/>
          </p:nvSpPr>
          <p:spPr bwMode="auto">
            <a:xfrm>
              <a:off x="51" y="3397"/>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5</a:t>
              </a:r>
              <a:endParaRPr kumimoji="0" lang="en-US" sz="2000" b="0" i="0" u="none" strike="noStrike" cap="none" normalizeH="0" baseline="0" smtClean="0">
                <a:ln>
                  <a:noFill/>
                </a:ln>
                <a:solidFill>
                  <a:schemeClr val="tx1"/>
                </a:solidFill>
                <a:effectLst/>
                <a:latin typeface="Arial" pitchFamily="34" charset="0"/>
              </a:endParaRPr>
            </a:p>
          </p:txBody>
        </p:sp>
        <p:sp>
          <p:nvSpPr>
            <p:cNvPr id="38952" name="Rectangle 40"/>
            <p:cNvSpPr>
              <a:spLocks noChangeArrowheads="1"/>
            </p:cNvSpPr>
            <p:nvPr/>
          </p:nvSpPr>
          <p:spPr bwMode="auto">
            <a:xfrm>
              <a:off x="160" y="3397"/>
              <a:ext cx="1069"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First two hours of supply</a:t>
              </a:r>
              <a:endParaRPr kumimoji="0" lang="en-US" sz="2000" b="0" i="0" u="none" strike="noStrike" cap="none" normalizeH="0" baseline="0" smtClean="0">
                <a:ln>
                  <a:noFill/>
                </a:ln>
                <a:solidFill>
                  <a:schemeClr val="tx1"/>
                </a:solidFill>
                <a:effectLst/>
                <a:latin typeface="Arial" pitchFamily="34" charset="0"/>
              </a:endParaRPr>
            </a:p>
          </p:txBody>
        </p:sp>
        <p:sp>
          <p:nvSpPr>
            <p:cNvPr id="38953" name="Rectangle 41"/>
            <p:cNvSpPr>
              <a:spLocks noChangeArrowheads="1"/>
            </p:cNvSpPr>
            <p:nvPr/>
          </p:nvSpPr>
          <p:spPr bwMode="auto">
            <a:xfrm>
              <a:off x="2128" y="3342"/>
              <a:ext cx="33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Strong management at plant at 1st two hours is critical to iron out any issues </a:t>
              </a:r>
              <a:endParaRPr kumimoji="0" lang="en-US" sz="2000" b="0" i="0" u="none" strike="noStrike" cap="none" normalizeH="0" baseline="0" smtClean="0">
                <a:ln>
                  <a:noFill/>
                </a:ln>
                <a:solidFill>
                  <a:schemeClr val="tx1"/>
                </a:solidFill>
                <a:effectLst/>
                <a:latin typeface="Arial" pitchFamily="34" charset="0"/>
              </a:endParaRPr>
            </a:p>
          </p:txBody>
        </p:sp>
        <p:sp>
          <p:nvSpPr>
            <p:cNvPr id="38954" name="Rectangle 42"/>
            <p:cNvSpPr>
              <a:spLocks noChangeArrowheads="1"/>
            </p:cNvSpPr>
            <p:nvPr/>
          </p:nvSpPr>
          <p:spPr bwMode="auto">
            <a:xfrm>
              <a:off x="2128" y="3452"/>
              <a:ext cx="93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for a smooth delivery.</a:t>
              </a:r>
              <a:endParaRPr kumimoji="0" lang="en-US" sz="2000" b="0" i="0" u="none" strike="noStrike" cap="none" normalizeH="0" baseline="0" smtClean="0">
                <a:ln>
                  <a:noFill/>
                </a:ln>
                <a:solidFill>
                  <a:schemeClr val="tx1"/>
                </a:solidFill>
                <a:effectLst/>
                <a:latin typeface="Arial" pitchFamily="34" charset="0"/>
              </a:endParaRPr>
            </a:p>
          </p:txBody>
        </p:sp>
        <p:sp>
          <p:nvSpPr>
            <p:cNvPr id="38955" name="Rectangle 43"/>
            <p:cNvSpPr>
              <a:spLocks noChangeArrowheads="1"/>
            </p:cNvSpPr>
            <p:nvPr/>
          </p:nvSpPr>
          <p:spPr bwMode="auto">
            <a:xfrm>
              <a:off x="160" y="2988"/>
              <a:ext cx="1903"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Understand different weather condition can </a:t>
              </a:r>
              <a:endParaRPr kumimoji="0" lang="en-US" sz="2000" b="0" i="0" u="none" strike="noStrike" cap="none" normalizeH="0" baseline="0" smtClean="0">
                <a:ln>
                  <a:noFill/>
                </a:ln>
                <a:solidFill>
                  <a:schemeClr val="tx1"/>
                </a:solidFill>
                <a:effectLst/>
                <a:latin typeface="Arial" pitchFamily="34" charset="0"/>
              </a:endParaRPr>
            </a:p>
          </p:txBody>
        </p:sp>
        <p:sp>
          <p:nvSpPr>
            <p:cNvPr id="38956" name="Rectangle 44"/>
            <p:cNvSpPr>
              <a:spLocks noChangeArrowheads="1"/>
            </p:cNvSpPr>
            <p:nvPr/>
          </p:nvSpPr>
          <p:spPr bwMode="auto">
            <a:xfrm>
              <a:off x="160" y="3098"/>
              <a:ext cx="95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affect slump loss rate.</a:t>
              </a:r>
              <a:endParaRPr kumimoji="0" lang="en-US" sz="2000" b="0" i="0" u="none" strike="noStrike" cap="none" normalizeH="0" baseline="0" smtClean="0">
                <a:ln>
                  <a:noFill/>
                </a:ln>
                <a:solidFill>
                  <a:schemeClr val="tx1"/>
                </a:solidFill>
                <a:effectLst/>
                <a:latin typeface="Arial" pitchFamily="34" charset="0"/>
              </a:endParaRPr>
            </a:p>
          </p:txBody>
        </p:sp>
        <p:sp>
          <p:nvSpPr>
            <p:cNvPr id="38957" name="Rectangle 45"/>
            <p:cNvSpPr>
              <a:spLocks noChangeArrowheads="1"/>
            </p:cNvSpPr>
            <p:nvPr/>
          </p:nvSpPr>
          <p:spPr bwMode="auto">
            <a:xfrm>
              <a:off x="51" y="3042"/>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4</a:t>
              </a:r>
              <a:endParaRPr kumimoji="0" lang="en-US" sz="2000" b="0" i="0" u="none" strike="noStrike" cap="none" normalizeH="0" baseline="0" smtClean="0">
                <a:ln>
                  <a:noFill/>
                </a:ln>
                <a:solidFill>
                  <a:schemeClr val="tx1"/>
                </a:solidFill>
                <a:effectLst/>
                <a:latin typeface="Arial" pitchFamily="34" charset="0"/>
              </a:endParaRPr>
            </a:p>
          </p:txBody>
        </p:sp>
        <p:sp>
          <p:nvSpPr>
            <p:cNvPr id="38958" name="Rectangle 46"/>
            <p:cNvSpPr>
              <a:spLocks noChangeArrowheads="1"/>
            </p:cNvSpPr>
            <p:nvPr/>
          </p:nvSpPr>
          <p:spPr bwMode="auto">
            <a:xfrm>
              <a:off x="160" y="1009"/>
              <a:ext cx="1807"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Establish single point of contact between </a:t>
              </a:r>
              <a:endParaRPr kumimoji="0" lang="en-US" sz="2000" b="0" i="0" u="none" strike="noStrike" cap="none" normalizeH="0" baseline="0" smtClean="0">
                <a:ln>
                  <a:noFill/>
                </a:ln>
                <a:solidFill>
                  <a:schemeClr val="tx1"/>
                </a:solidFill>
                <a:effectLst/>
                <a:latin typeface="Arial" pitchFamily="34" charset="0"/>
              </a:endParaRPr>
            </a:p>
          </p:txBody>
        </p:sp>
        <p:sp>
          <p:nvSpPr>
            <p:cNvPr id="38959" name="Rectangle 47"/>
            <p:cNvSpPr>
              <a:spLocks noChangeArrowheads="1"/>
            </p:cNvSpPr>
            <p:nvPr/>
          </p:nvSpPr>
          <p:spPr bwMode="auto">
            <a:xfrm>
              <a:off x="160" y="1119"/>
              <a:ext cx="1609"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Contractor and your Site Coordinator</a:t>
              </a:r>
              <a:endParaRPr kumimoji="0" lang="en-US" sz="2000" b="0" i="0" u="none" strike="noStrike" cap="none" normalizeH="0" baseline="0" smtClean="0">
                <a:ln>
                  <a:noFill/>
                </a:ln>
                <a:solidFill>
                  <a:schemeClr val="tx1"/>
                </a:solidFill>
                <a:effectLst/>
                <a:latin typeface="Arial" pitchFamily="34" charset="0"/>
              </a:endParaRPr>
            </a:p>
          </p:txBody>
        </p:sp>
        <p:sp>
          <p:nvSpPr>
            <p:cNvPr id="38960" name="Rectangle 48"/>
            <p:cNvSpPr>
              <a:spLocks noChangeArrowheads="1"/>
            </p:cNvSpPr>
            <p:nvPr/>
          </p:nvSpPr>
          <p:spPr bwMode="auto">
            <a:xfrm>
              <a:off x="51" y="1065"/>
              <a:ext cx="55"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2000" b="0" i="0" u="none" strike="noStrike" cap="none" normalizeH="0" baseline="0" smtClean="0">
                <a:ln>
                  <a:noFill/>
                </a:ln>
                <a:solidFill>
                  <a:schemeClr val="tx1"/>
                </a:solidFill>
                <a:effectLst/>
                <a:latin typeface="Arial" pitchFamily="34" charset="0"/>
              </a:endParaRPr>
            </a:p>
          </p:txBody>
        </p:sp>
        <p:sp>
          <p:nvSpPr>
            <p:cNvPr id="38961" name="Line 49"/>
            <p:cNvSpPr>
              <a:spLocks noChangeShapeType="1"/>
            </p:cNvSpPr>
            <p:nvPr/>
          </p:nvSpPr>
          <p:spPr bwMode="auto">
            <a:xfrm>
              <a:off x="0" y="528"/>
              <a:ext cx="1" cy="3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2" name="Rectangle 50"/>
            <p:cNvSpPr>
              <a:spLocks noChangeArrowheads="1"/>
            </p:cNvSpPr>
            <p:nvPr/>
          </p:nvSpPr>
          <p:spPr bwMode="auto">
            <a:xfrm>
              <a:off x="0" y="528"/>
              <a:ext cx="9" cy="30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3" name="Line 51"/>
            <p:cNvSpPr>
              <a:spLocks noChangeShapeType="1"/>
            </p:cNvSpPr>
            <p:nvPr/>
          </p:nvSpPr>
          <p:spPr bwMode="auto">
            <a:xfrm>
              <a:off x="138" y="537"/>
              <a:ext cx="1" cy="302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4" name="Rectangle 52"/>
            <p:cNvSpPr>
              <a:spLocks noChangeArrowheads="1"/>
            </p:cNvSpPr>
            <p:nvPr/>
          </p:nvSpPr>
          <p:spPr bwMode="auto">
            <a:xfrm>
              <a:off x="138" y="537"/>
              <a:ext cx="9" cy="302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5" name="Line 53"/>
            <p:cNvSpPr>
              <a:spLocks noChangeShapeType="1"/>
            </p:cNvSpPr>
            <p:nvPr/>
          </p:nvSpPr>
          <p:spPr bwMode="auto">
            <a:xfrm>
              <a:off x="2106" y="537"/>
              <a:ext cx="1" cy="302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6" name="Rectangle 54"/>
            <p:cNvSpPr>
              <a:spLocks noChangeArrowheads="1"/>
            </p:cNvSpPr>
            <p:nvPr/>
          </p:nvSpPr>
          <p:spPr bwMode="auto">
            <a:xfrm>
              <a:off x="2106" y="537"/>
              <a:ext cx="9" cy="302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7" name="Line 55"/>
            <p:cNvSpPr>
              <a:spLocks noChangeShapeType="1"/>
            </p:cNvSpPr>
            <p:nvPr/>
          </p:nvSpPr>
          <p:spPr bwMode="auto">
            <a:xfrm>
              <a:off x="5293" y="537"/>
              <a:ext cx="1" cy="302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8" name="Rectangle 56"/>
            <p:cNvSpPr>
              <a:spLocks noChangeArrowheads="1"/>
            </p:cNvSpPr>
            <p:nvPr/>
          </p:nvSpPr>
          <p:spPr bwMode="auto">
            <a:xfrm>
              <a:off x="5293" y="537"/>
              <a:ext cx="9" cy="302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69" name="Line 57"/>
            <p:cNvSpPr>
              <a:spLocks noChangeShapeType="1"/>
            </p:cNvSpPr>
            <p:nvPr/>
          </p:nvSpPr>
          <p:spPr bwMode="auto">
            <a:xfrm>
              <a:off x="5751" y="537"/>
              <a:ext cx="1" cy="302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0" name="Rectangle 58"/>
            <p:cNvSpPr>
              <a:spLocks noChangeArrowheads="1"/>
            </p:cNvSpPr>
            <p:nvPr/>
          </p:nvSpPr>
          <p:spPr bwMode="auto">
            <a:xfrm>
              <a:off x="5751" y="537"/>
              <a:ext cx="9" cy="302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1" name="Line 59"/>
            <p:cNvSpPr>
              <a:spLocks noChangeShapeType="1"/>
            </p:cNvSpPr>
            <p:nvPr/>
          </p:nvSpPr>
          <p:spPr bwMode="auto">
            <a:xfrm>
              <a:off x="9" y="528"/>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2" name="Rectangle 60"/>
            <p:cNvSpPr>
              <a:spLocks noChangeArrowheads="1"/>
            </p:cNvSpPr>
            <p:nvPr/>
          </p:nvSpPr>
          <p:spPr bwMode="auto">
            <a:xfrm>
              <a:off x="9" y="528"/>
              <a:ext cx="575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3" name="Line 61"/>
            <p:cNvSpPr>
              <a:spLocks noChangeShapeType="1"/>
            </p:cNvSpPr>
            <p:nvPr/>
          </p:nvSpPr>
          <p:spPr bwMode="auto">
            <a:xfrm>
              <a:off x="9" y="762"/>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4" name="Rectangle 62"/>
            <p:cNvSpPr>
              <a:spLocks noChangeArrowheads="1"/>
            </p:cNvSpPr>
            <p:nvPr/>
          </p:nvSpPr>
          <p:spPr bwMode="auto">
            <a:xfrm>
              <a:off x="9" y="762"/>
              <a:ext cx="5751"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5" name="Line 63"/>
            <p:cNvSpPr>
              <a:spLocks noChangeShapeType="1"/>
            </p:cNvSpPr>
            <p:nvPr/>
          </p:nvSpPr>
          <p:spPr bwMode="auto">
            <a:xfrm>
              <a:off x="2115" y="995"/>
              <a:ext cx="364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6" name="Rectangle 64"/>
            <p:cNvSpPr>
              <a:spLocks noChangeArrowheads="1"/>
            </p:cNvSpPr>
            <p:nvPr/>
          </p:nvSpPr>
          <p:spPr bwMode="auto">
            <a:xfrm>
              <a:off x="2115" y="995"/>
              <a:ext cx="3645"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7" name="Line 65"/>
            <p:cNvSpPr>
              <a:spLocks noChangeShapeType="1"/>
            </p:cNvSpPr>
            <p:nvPr/>
          </p:nvSpPr>
          <p:spPr bwMode="auto">
            <a:xfrm>
              <a:off x="2115" y="1229"/>
              <a:ext cx="364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8" name="Rectangle 66"/>
            <p:cNvSpPr>
              <a:spLocks noChangeArrowheads="1"/>
            </p:cNvSpPr>
            <p:nvPr/>
          </p:nvSpPr>
          <p:spPr bwMode="auto">
            <a:xfrm>
              <a:off x="2115" y="1229"/>
              <a:ext cx="3645"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79" name="Line 67"/>
            <p:cNvSpPr>
              <a:spLocks noChangeShapeType="1"/>
            </p:cNvSpPr>
            <p:nvPr/>
          </p:nvSpPr>
          <p:spPr bwMode="auto">
            <a:xfrm>
              <a:off x="9" y="1462"/>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0" name="Rectangle 68"/>
            <p:cNvSpPr>
              <a:spLocks noChangeArrowheads="1"/>
            </p:cNvSpPr>
            <p:nvPr/>
          </p:nvSpPr>
          <p:spPr bwMode="auto">
            <a:xfrm>
              <a:off x="9" y="1462"/>
              <a:ext cx="575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1" name="Line 69"/>
            <p:cNvSpPr>
              <a:spLocks noChangeShapeType="1"/>
            </p:cNvSpPr>
            <p:nvPr/>
          </p:nvSpPr>
          <p:spPr bwMode="auto">
            <a:xfrm>
              <a:off x="9" y="1696"/>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2" name="Rectangle 70"/>
            <p:cNvSpPr>
              <a:spLocks noChangeArrowheads="1"/>
            </p:cNvSpPr>
            <p:nvPr/>
          </p:nvSpPr>
          <p:spPr bwMode="auto">
            <a:xfrm>
              <a:off x="9" y="1696"/>
              <a:ext cx="575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3" name="Line 71"/>
            <p:cNvSpPr>
              <a:spLocks noChangeShapeType="1"/>
            </p:cNvSpPr>
            <p:nvPr/>
          </p:nvSpPr>
          <p:spPr bwMode="auto">
            <a:xfrm>
              <a:off x="9" y="1930"/>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4" name="Rectangle 72"/>
            <p:cNvSpPr>
              <a:spLocks noChangeArrowheads="1"/>
            </p:cNvSpPr>
            <p:nvPr/>
          </p:nvSpPr>
          <p:spPr bwMode="auto">
            <a:xfrm>
              <a:off x="9" y="1930"/>
              <a:ext cx="5751"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5" name="Line 73"/>
            <p:cNvSpPr>
              <a:spLocks noChangeShapeType="1"/>
            </p:cNvSpPr>
            <p:nvPr/>
          </p:nvSpPr>
          <p:spPr bwMode="auto">
            <a:xfrm>
              <a:off x="9" y="2269"/>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6" name="Rectangle 74"/>
            <p:cNvSpPr>
              <a:spLocks noChangeArrowheads="1"/>
            </p:cNvSpPr>
            <p:nvPr/>
          </p:nvSpPr>
          <p:spPr bwMode="auto">
            <a:xfrm>
              <a:off x="9" y="2269"/>
              <a:ext cx="5751"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7" name="Line 75"/>
            <p:cNvSpPr>
              <a:spLocks noChangeShapeType="1"/>
            </p:cNvSpPr>
            <p:nvPr/>
          </p:nvSpPr>
          <p:spPr bwMode="auto">
            <a:xfrm>
              <a:off x="9" y="2502"/>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8" name="Rectangle 76"/>
            <p:cNvSpPr>
              <a:spLocks noChangeArrowheads="1"/>
            </p:cNvSpPr>
            <p:nvPr/>
          </p:nvSpPr>
          <p:spPr bwMode="auto">
            <a:xfrm>
              <a:off x="9" y="2502"/>
              <a:ext cx="575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89" name="Line 77"/>
            <p:cNvSpPr>
              <a:spLocks noChangeShapeType="1"/>
            </p:cNvSpPr>
            <p:nvPr/>
          </p:nvSpPr>
          <p:spPr bwMode="auto">
            <a:xfrm>
              <a:off x="9" y="2857"/>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0" name="Rectangle 78"/>
            <p:cNvSpPr>
              <a:spLocks noChangeArrowheads="1"/>
            </p:cNvSpPr>
            <p:nvPr/>
          </p:nvSpPr>
          <p:spPr bwMode="auto">
            <a:xfrm>
              <a:off x="9" y="2857"/>
              <a:ext cx="5751"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1" name="Line 79"/>
            <p:cNvSpPr>
              <a:spLocks noChangeShapeType="1"/>
            </p:cNvSpPr>
            <p:nvPr/>
          </p:nvSpPr>
          <p:spPr bwMode="auto">
            <a:xfrm>
              <a:off x="2115" y="3090"/>
              <a:ext cx="364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2" name="Rectangle 80"/>
            <p:cNvSpPr>
              <a:spLocks noChangeArrowheads="1"/>
            </p:cNvSpPr>
            <p:nvPr/>
          </p:nvSpPr>
          <p:spPr bwMode="auto">
            <a:xfrm>
              <a:off x="2115" y="3090"/>
              <a:ext cx="3645"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3" name="Line 81"/>
            <p:cNvSpPr>
              <a:spLocks noChangeShapeType="1"/>
            </p:cNvSpPr>
            <p:nvPr/>
          </p:nvSpPr>
          <p:spPr bwMode="auto">
            <a:xfrm>
              <a:off x="9" y="3324"/>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4" name="Rectangle 82"/>
            <p:cNvSpPr>
              <a:spLocks noChangeArrowheads="1"/>
            </p:cNvSpPr>
            <p:nvPr/>
          </p:nvSpPr>
          <p:spPr bwMode="auto">
            <a:xfrm>
              <a:off x="9" y="3324"/>
              <a:ext cx="5751"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5" name="Line 83"/>
            <p:cNvSpPr>
              <a:spLocks noChangeShapeType="1"/>
            </p:cNvSpPr>
            <p:nvPr/>
          </p:nvSpPr>
          <p:spPr bwMode="auto">
            <a:xfrm>
              <a:off x="9" y="3557"/>
              <a:ext cx="575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38996" name="Rectangle 84"/>
            <p:cNvSpPr>
              <a:spLocks noChangeArrowheads="1"/>
            </p:cNvSpPr>
            <p:nvPr/>
          </p:nvSpPr>
          <p:spPr bwMode="auto">
            <a:xfrm>
              <a:off x="9" y="3557"/>
              <a:ext cx="575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spTree>
    <p:extLst>
      <p:ext uri="{BB962C8B-B14F-4D97-AF65-F5344CB8AC3E}">
        <p14:creationId xmlns:p14="http://schemas.microsoft.com/office/powerpoint/2010/main" val="2584451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a:xfrm>
            <a:off x="428596" y="82488"/>
            <a:ext cx="7286676" cy="488992"/>
          </a:xfrm>
          <a:noFill/>
        </p:spPr>
        <p:txBody>
          <a:bodyPr>
            <a:noAutofit/>
          </a:bodyPr>
          <a:lstStyle/>
          <a:p>
            <a:r>
              <a:rPr lang="en-US" altLang="en-US" b="1" dirty="0" smtClean="0"/>
              <a:t>Planning Check-list</a:t>
            </a:r>
          </a:p>
        </p:txBody>
      </p:sp>
      <p:grpSp>
        <p:nvGrpSpPr>
          <p:cNvPr id="39940" name="Group 4"/>
          <p:cNvGrpSpPr>
            <a:grpSpLocks noChangeAspect="1"/>
          </p:cNvGrpSpPr>
          <p:nvPr/>
        </p:nvGrpSpPr>
        <p:grpSpPr bwMode="auto">
          <a:xfrm>
            <a:off x="167810" y="908720"/>
            <a:ext cx="8976190" cy="4287862"/>
            <a:chOff x="930" y="985"/>
            <a:chExt cx="4560" cy="2107"/>
          </a:xfrm>
        </p:grpSpPr>
        <p:sp>
          <p:nvSpPr>
            <p:cNvPr id="39939" name="AutoShape 3"/>
            <p:cNvSpPr>
              <a:spLocks noChangeAspect="1" noChangeArrowheads="1" noTextEdit="1"/>
            </p:cNvSpPr>
            <p:nvPr/>
          </p:nvSpPr>
          <p:spPr bwMode="auto">
            <a:xfrm>
              <a:off x="930" y="985"/>
              <a:ext cx="4560" cy="2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41" name="Rectangle 5"/>
            <p:cNvSpPr>
              <a:spLocks noChangeArrowheads="1"/>
            </p:cNvSpPr>
            <p:nvPr/>
          </p:nvSpPr>
          <p:spPr bwMode="auto">
            <a:xfrm>
              <a:off x="1043" y="989"/>
              <a:ext cx="4082" cy="211"/>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42" name="Rectangle 6"/>
            <p:cNvSpPr>
              <a:spLocks noChangeArrowheads="1"/>
            </p:cNvSpPr>
            <p:nvPr/>
          </p:nvSpPr>
          <p:spPr bwMode="auto">
            <a:xfrm>
              <a:off x="1043" y="1830"/>
              <a:ext cx="4082" cy="211"/>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43" name="Rectangle 7"/>
            <p:cNvSpPr>
              <a:spLocks noChangeArrowheads="1"/>
            </p:cNvSpPr>
            <p:nvPr/>
          </p:nvSpPr>
          <p:spPr bwMode="auto">
            <a:xfrm>
              <a:off x="1043" y="2460"/>
              <a:ext cx="4082" cy="211"/>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44" name="Rectangle 8"/>
            <p:cNvSpPr>
              <a:spLocks noChangeArrowheads="1"/>
            </p:cNvSpPr>
            <p:nvPr/>
          </p:nvSpPr>
          <p:spPr bwMode="auto">
            <a:xfrm>
              <a:off x="1582" y="1041"/>
              <a:ext cx="63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Mix Design</a:t>
              </a:r>
              <a:endParaRPr kumimoji="0" lang="en-US" sz="2400" b="0" i="0" u="none" strike="noStrike" cap="none" normalizeH="0" baseline="0" dirty="0" smtClean="0">
                <a:ln>
                  <a:noFill/>
                </a:ln>
                <a:effectLst/>
                <a:latin typeface="Arial" pitchFamily="34" charset="0"/>
              </a:endParaRPr>
            </a:p>
          </p:txBody>
        </p:sp>
        <p:sp>
          <p:nvSpPr>
            <p:cNvPr id="39945" name="Rectangle 9"/>
            <p:cNvSpPr>
              <a:spLocks noChangeArrowheads="1"/>
            </p:cNvSpPr>
            <p:nvPr/>
          </p:nvSpPr>
          <p:spPr bwMode="auto">
            <a:xfrm>
              <a:off x="3643" y="1041"/>
              <a:ext cx="61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Why/What </a:t>
              </a:r>
              <a:endParaRPr kumimoji="0" lang="en-US" sz="2400" b="0" i="0" u="none" strike="noStrike" cap="none" normalizeH="0" baseline="0" dirty="0" smtClean="0">
                <a:ln>
                  <a:noFill/>
                </a:ln>
                <a:effectLst/>
                <a:latin typeface="Arial" pitchFamily="34" charset="0"/>
              </a:endParaRPr>
            </a:p>
          </p:txBody>
        </p:sp>
        <p:sp>
          <p:nvSpPr>
            <p:cNvPr id="39946" name="Rectangle 10"/>
            <p:cNvSpPr>
              <a:spLocks noChangeArrowheads="1"/>
            </p:cNvSpPr>
            <p:nvPr/>
          </p:nvSpPr>
          <p:spPr bwMode="auto">
            <a:xfrm>
              <a:off x="971" y="1261"/>
              <a:ext cx="4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a:t>
              </a:r>
              <a:endParaRPr kumimoji="0" lang="en-US" sz="2400" b="0" i="0" u="none" strike="noStrike" cap="none" normalizeH="0" baseline="0" smtClean="0">
                <a:ln>
                  <a:noFill/>
                </a:ln>
                <a:solidFill>
                  <a:schemeClr val="tx1"/>
                </a:solidFill>
                <a:effectLst/>
                <a:latin typeface="Arial" pitchFamily="34" charset="0"/>
              </a:endParaRPr>
            </a:p>
          </p:txBody>
        </p:sp>
        <p:sp>
          <p:nvSpPr>
            <p:cNvPr id="39947" name="Rectangle 11"/>
            <p:cNvSpPr>
              <a:spLocks noChangeArrowheads="1"/>
            </p:cNvSpPr>
            <p:nvPr/>
          </p:nvSpPr>
          <p:spPr bwMode="auto">
            <a:xfrm>
              <a:off x="1057" y="1261"/>
              <a:ext cx="132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Understand the sequence of casting</a:t>
              </a:r>
              <a:endParaRPr kumimoji="0" lang="en-US" sz="2400" b="0" i="0" u="none" strike="noStrike" cap="none" normalizeH="0" baseline="0" smtClean="0">
                <a:ln>
                  <a:noFill/>
                </a:ln>
                <a:solidFill>
                  <a:schemeClr val="tx1"/>
                </a:solidFill>
                <a:effectLst/>
                <a:latin typeface="Arial" pitchFamily="34" charset="0"/>
              </a:endParaRPr>
            </a:p>
          </p:txBody>
        </p:sp>
        <p:sp>
          <p:nvSpPr>
            <p:cNvPr id="39948" name="Rectangle 12"/>
            <p:cNvSpPr>
              <a:spLocks noChangeArrowheads="1"/>
            </p:cNvSpPr>
            <p:nvPr/>
          </p:nvSpPr>
          <p:spPr bwMode="auto">
            <a:xfrm>
              <a:off x="2615" y="1212"/>
              <a:ext cx="269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Casting sequence gives you indication on the slump retention and setting </a:t>
              </a:r>
              <a:endParaRPr kumimoji="0" lang="en-US" sz="2400" b="0" i="0" u="none" strike="noStrike" cap="none" normalizeH="0" baseline="0" smtClean="0">
                <a:ln>
                  <a:noFill/>
                </a:ln>
                <a:solidFill>
                  <a:schemeClr val="tx1"/>
                </a:solidFill>
                <a:effectLst/>
                <a:latin typeface="Arial" pitchFamily="34" charset="0"/>
              </a:endParaRPr>
            </a:p>
          </p:txBody>
        </p:sp>
        <p:sp>
          <p:nvSpPr>
            <p:cNvPr id="39949" name="Rectangle 13"/>
            <p:cNvSpPr>
              <a:spLocks noChangeArrowheads="1"/>
            </p:cNvSpPr>
            <p:nvPr/>
          </p:nvSpPr>
          <p:spPr bwMode="auto">
            <a:xfrm>
              <a:off x="2615" y="1310"/>
              <a:ext cx="68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time requirements.</a:t>
              </a:r>
              <a:endParaRPr kumimoji="0" lang="en-US" sz="2400" b="0" i="0" u="none" strike="noStrike" cap="none" normalizeH="0" baseline="0" smtClean="0">
                <a:ln>
                  <a:noFill/>
                </a:ln>
                <a:solidFill>
                  <a:schemeClr val="tx1"/>
                </a:solidFill>
                <a:effectLst/>
                <a:latin typeface="Arial" pitchFamily="34" charset="0"/>
              </a:endParaRPr>
            </a:p>
          </p:txBody>
        </p:sp>
        <p:sp>
          <p:nvSpPr>
            <p:cNvPr id="39950" name="Rectangle 14"/>
            <p:cNvSpPr>
              <a:spLocks noChangeArrowheads="1"/>
            </p:cNvSpPr>
            <p:nvPr/>
          </p:nvSpPr>
          <p:spPr bwMode="auto">
            <a:xfrm>
              <a:off x="2615" y="1472"/>
              <a:ext cx="231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Bad image to get truck rejected due to difference in Mix Design.</a:t>
              </a:r>
              <a:endParaRPr kumimoji="0" lang="en-US" sz="2400" b="0" i="0" u="none" strike="noStrike" cap="none" normalizeH="0" baseline="0" smtClean="0">
                <a:ln>
                  <a:noFill/>
                </a:ln>
                <a:solidFill>
                  <a:schemeClr val="tx1"/>
                </a:solidFill>
                <a:effectLst/>
                <a:latin typeface="Arial" pitchFamily="34" charset="0"/>
              </a:endParaRPr>
            </a:p>
          </p:txBody>
        </p:sp>
        <p:sp>
          <p:nvSpPr>
            <p:cNvPr id="39951" name="Rectangle 15"/>
            <p:cNvSpPr>
              <a:spLocks noChangeArrowheads="1"/>
            </p:cNvSpPr>
            <p:nvPr/>
          </p:nvSpPr>
          <p:spPr bwMode="auto">
            <a:xfrm>
              <a:off x="2615" y="1632"/>
              <a:ext cx="256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Ensure Customer is OK for supply from Plants that have not done trial </a:t>
              </a:r>
              <a:endParaRPr kumimoji="0" lang="en-US" sz="2400" b="0" i="0" u="none" strike="noStrike" cap="none" normalizeH="0" baseline="0" smtClean="0">
                <a:ln>
                  <a:noFill/>
                </a:ln>
                <a:solidFill>
                  <a:schemeClr val="tx1"/>
                </a:solidFill>
                <a:effectLst/>
                <a:latin typeface="Arial" pitchFamily="34" charset="0"/>
              </a:endParaRPr>
            </a:p>
          </p:txBody>
        </p:sp>
        <p:sp>
          <p:nvSpPr>
            <p:cNvPr id="39952" name="Rectangle 16"/>
            <p:cNvSpPr>
              <a:spLocks noChangeArrowheads="1"/>
            </p:cNvSpPr>
            <p:nvPr/>
          </p:nvSpPr>
          <p:spPr bwMode="auto">
            <a:xfrm>
              <a:off x="2615" y="1731"/>
              <a:ext cx="18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mixes. Some Consultants do not agree for supply.</a:t>
              </a:r>
              <a:endParaRPr kumimoji="0" lang="en-US" sz="2400" b="0" i="0" u="none" strike="noStrike" cap="none" normalizeH="0" baseline="0" smtClean="0">
                <a:ln>
                  <a:noFill/>
                </a:ln>
                <a:solidFill>
                  <a:schemeClr val="tx1"/>
                </a:solidFill>
                <a:effectLst/>
                <a:latin typeface="Arial" pitchFamily="34" charset="0"/>
              </a:endParaRPr>
            </a:p>
          </p:txBody>
        </p:sp>
        <p:sp>
          <p:nvSpPr>
            <p:cNvPr id="39953" name="Rectangle 17"/>
            <p:cNvSpPr>
              <a:spLocks noChangeArrowheads="1"/>
            </p:cNvSpPr>
            <p:nvPr/>
          </p:nvSpPr>
          <p:spPr bwMode="auto">
            <a:xfrm>
              <a:off x="1439" y="1882"/>
              <a:ext cx="1021"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Customer Service</a:t>
              </a:r>
              <a:endParaRPr kumimoji="0" lang="en-US" sz="2400" b="0" i="0" u="none" strike="noStrike" cap="none" normalizeH="0" baseline="0" dirty="0" smtClean="0">
                <a:ln>
                  <a:noFill/>
                </a:ln>
                <a:effectLst/>
                <a:latin typeface="Arial" pitchFamily="34" charset="0"/>
              </a:endParaRPr>
            </a:p>
          </p:txBody>
        </p:sp>
        <p:sp>
          <p:nvSpPr>
            <p:cNvPr id="39954" name="Rectangle 18"/>
            <p:cNvSpPr>
              <a:spLocks noChangeArrowheads="1"/>
            </p:cNvSpPr>
            <p:nvPr/>
          </p:nvSpPr>
          <p:spPr bwMode="auto">
            <a:xfrm>
              <a:off x="3643" y="1882"/>
              <a:ext cx="61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Why/What </a:t>
              </a:r>
              <a:endParaRPr kumimoji="0" lang="en-US" sz="2400" b="0" i="0" u="none" strike="noStrike" cap="none" normalizeH="0" baseline="0" dirty="0" smtClean="0">
                <a:ln>
                  <a:noFill/>
                </a:ln>
                <a:effectLst/>
                <a:latin typeface="Arial" pitchFamily="34" charset="0"/>
              </a:endParaRPr>
            </a:p>
          </p:txBody>
        </p:sp>
        <p:sp>
          <p:nvSpPr>
            <p:cNvPr id="39955" name="Rectangle 19"/>
            <p:cNvSpPr>
              <a:spLocks noChangeArrowheads="1"/>
            </p:cNvSpPr>
            <p:nvPr/>
          </p:nvSpPr>
          <p:spPr bwMode="auto">
            <a:xfrm>
              <a:off x="971" y="2102"/>
              <a:ext cx="4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a:t>
              </a:r>
              <a:endParaRPr kumimoji="0" lang="en-US" sz="2400" b="0" i="0" u="none" strike="noStrike" cap="none" normalizeH="0" baseline="0" smtClean="0">
                <a:ln>
                  <a:noFill/>
                </a:ln>
                <a:solidFill>
                  <a:schemeClr val="tx1"/>
                </a:solidFill>
                <a:effectLst/>
                <a:latin typeface="Arial" pitchFamily="34" charset="0"/>
              </a:endParaRPr>
            </a:p>
          </p:txBody>
        </p:sp>
        <p:sp>
          <p:nvSpPr>
            <p:cNvPr id="39956" name="Rectangle 20"/>
            <p:cNvSpPr>
              <a:spLocks noChangeArrowheads="1"/>
            </p:cNvSpPr>
            <p:nvPr/>
          </p:nvSpPr>
          <p:spPr bwMode="auto">
            <a:xfrm>
              <a:off x="1057" y="2052"/>
              <a:ext cx="163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Manage the Orders taken for supply to other </a:t>
              </a:r>
              <a:endParaRPr kumimoji="0" lang="en-US" sz="2400" b="0" i="0" u="none" strike="noStrike" cap="none" normalizeH="0" baseline="0" smtClean="0">
                <a:ln>
                  <a:noFill/>
                </a:ln>
                <a:solidFill>
                  <a:schemeClr val="tx1"/>
                </a:solidFill>
                <a:effectLst/>
                <a:latin typeface="Arial" pitchFamily="34" charset="0"/>
              </a:endParaRPr>
            </a:p>
          </p:txBody>
        </p:sp>
        <p:sp>
          <p:nvSpPr>
            <p:cNvPr id="39957" name="Rectangle 21"/>
            <p:cNvSpPr>
              <a:spLocks noChangeArrowheads="1"/>
            </p:cNvSpPr>
            <p:nvPr/>
          </p:nvSpPr>
          <p:spPr bwMode="auto">
            <a:xfrm>
              <a:off x="1057" y="2151"/>
              <a:ext cx="103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sites on day of the Big Pour.</a:t>
              </a:r>
              <a:endParaRPr kumimoji="0" lang="en-US" sz="2400" b="0" i="0" u="none" strike="noStrike" cap="none" normalizeH="0" baseline="0" smtClean="0">
                <a:ln>
                  <a:noFill/>
                </a:ln>
                <a:solidFill>
                  <a:schemeClr val="tx1"/>
                </a:solidFill>
                <a:effectLst/>
                <a:latin typeface="Arial" pitchFamily="34" charset="0"/>
              </a:endParaRPr>
            </a:p>
          </p:txBody>
        </p:sp>
        <p:sp>
          <p:nvSpPr>
            <p:cNvPr id="39958" name="Rectangle 22"/>
            <p:cNvSpPr>
              <a:spLocks noChangeArrowheads="1"/>
            </p:cNvSpPr>
            <p:nvPr/>
          </p:nvSpPr>
          <p:spPr bwMode="auto">
            <a:xfrm>
              <a:off x="2615" y="2052"/>
              <a:ext cx="277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This is to prevent over stretching the capacity and thus poor service level to </a:t>
              </a:r>
              <a:endParaRPr kumimoji="0" lang="en-US" sz="2400" b="0" i="0" u="none" strike="noStrike" cap="none" normalizeH="0" baseline="0" smtClean="0">
                <a:ln>
                  <a:noFill/>
                </a:ln>
                <a:solidFill>
                  <a:schemeClr val="tx1"/>
                </a:solidFill>
                <a:effectLst/>
                <a:latin typeface="Arial" pitchFamily="34" charset="0"/>
              </a:endParaRPr>
            </a:p>
          </p:txBody>
        </p:sp>
        <p:sp>
          <p:nvSpPr>
            <p:cNvPr id="39959" name="Rectangle 23"/>
            <p:cNvSpPr>
              <a:spLocks noChangeArrowheads="1"/>
            </p:cNvSpPr>
            <p:nvPr/>
          </p:nvSpPr>
          <p:spPr bwMode="auto">
            <a:xfrm>
              <a:off x="2615" y="2151"/>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Customers. </a:t>
              </a:r>
              <a:endParaRPr kumimoji="0" lang="en-US" sz="2400" b="0" i="0" u="none" strike="noStrike" cap="none" normalizeH="0" baseline="0" smtClean="0">
                <a:ln>
                  <a:noFill/>
                </a:ln>
                <a:solidFill>
                  <a:schemeClr val="tx1"/>
                </a:solidFill>
                <a:effectLst/>
                <a:latin typeface="Arial" pitchFamily="34" charset="0"/>
              </a:endParaRPr>
            </a:p>
          </p:txBody>
        </p:sp>
        <p:sp>
          <p:nvSpPr>
            <p:cNvPr id="39960" name="Rectangle 24"/>
            <p:cNvSpPr>
              <a:spLocks noChangeArrowheads="1"/>
            </p:cNvSpPr>
            <p:nvPr/>
          </p:nvSpPr>
          <p:spPr bwMode="auto">
            <a:xfrm>
              <a:off x="971" y="2313"/>
              <a:ext cx="4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a:t>
              </a:r>
              <a:endParaRPr kumimoji="0" lang="en-US" sz="2400" b="0" i="0" u="none" strike="noStrike" cap="none" normalizeH="0" baseline="0" smtClean="0">
                <a:ln>
                  <a:noFill/>
                </a:ln>
                <a:solidFill>
                  <a:schemeClr val="tx1"/>
                </a:solidFill>
                <a:effectLst/>
                <a:latin typeface="Arial" pitchFamily="34" charset="0"/>
              </a:endParaRPr>
            </a:p>
          </p:txBody>
        </p:sp>
        <p:sp>
          <p:nvSpPr>
            <p:cNvPr id="39961" name="Rectangle 25"/>
            <p:cNvSpPr>
              <a:spLocks noChangeArrowheads="1"/>
            </p:cNvSpPr>
            <p:nvPr/>
          </p:nvSpPr>
          <p:spPr bwMode="auto">
            <a:xfrm>
              <a:off x="1057" y="2313"/>
              <a:ext cx="108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Be ready for SAP breakdown.</a:t>
              </a:r>
              <a:endParaRPr kumimoji="0" lang="en-US" sz="2400" b="0" i="0" u="none" strike="noStrike" cap="none" normalizeH="0" baseline="0" smtClean="0">
                <a:ln>
                  <a:noFill/>
                </a:ln>
                <a:solidFill>
                  <a:schemeClr val="tx1"/>
                </a:solidFill>
                <a:effectLst/>
                <a:latin typeface="Arial" pitchFamily="34" charset="0"/>
              </a:endParaRPr>
            </a:p>
          </p:txBody>
        </p:sp>
        <p:sp>
          <p:nvSpPr>
            <p:cNvPr id="39962" name="Rectangle 26"/>
            <p:cNvSpPr>
              <a:spLocks noChangeArrowheads="1"/>
            </p:cNvSpPr>
            <p:nvPr/>
          </p:nvSpPr>
          <p:spPr bwMode="auto">
            <a:xfrm>
              <a:off x="2615" y="2263"/>
              <a:ext cx="262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Both Plant and Customer Service need to exactly the procedure so that </a:t>
              </a:r>
              <a:endParaRPr kumimoji="0" lang="en-US" sz="2400" b="0" i="0" u="none" strike="noStrike" cap="none" normalizeH="0" baseline="0" smtClean="0">
                <a:ln>
                  <a:noFill/>
                </a:ln>
                <a:solidFill>
                  <a:schemeClr val="tx1"/>
                </a:solidFill>
                <a:effectLst/>
                <a:latin typeface="Arial" pitchFamily="34" charset="0"/>
              </a:endParaRPr>
            </a:p>
          </p:txBody>
        </p:sp>
        <p:sp>
          <p:nvSpPr>
            <p:cNvPr id="39963" name="Rectangle 27"/>
            <p:cNvSpPr>
              <a:spLocks noChangeArrowheads="1"/>
            </p:cNvSpPr>
            <p:nvPr/>
          </p:nvSpPr>
          <p:spPr bwMode="auto">
            <a:xfrm>
              <a:off x="2615" y="2361"/>
              <a:ext cx="142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there is no disruption to supply due to "</a:t>
              </a:r>
              <a:endParaRPr kumimoji="0" lang="en-US" sz="2400" b="0" i="0" u="none" strike="noStrike" cap="none" normalizeH="0" baseline="0" smtClean="0">
                <a:ln>
                  <a:noFill/>
                </a:ln>
                <a:solidFill>
                  <a:schemeClr val="tx1"/>
                </a:solidFill>
                <a:effectLst/>
                <a:latin typeface="Arial" pitchFamily="34" charset="0"/>
              </a:endParaRPr>
            </a:p>
          </p:txBody>
        </p:sp>
        <p:sp>
          <p:nvSpPr>
            <p:cNvPr id="39964" name="Rectangle 28"/>
            <p:cNvSpPr>
              <a:spLocks noChangeArrowheads="1"/>
            </p:cNvSpPr>
            <p:nvPr/>
          </p:nvSpPr>
          <p:spPr bwMode="auto">
            <a:xfrm>
              <a:off x="3998" y="2361"/>
              <a:ext cx="70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effectLst/>
                  <a:latin typeface="Arial" pitchFamily="34" charset="0"/>
                </a:rPr>
                <a:t>not sure what to do</a:t>
              </a:r>
              <a:endParaRPr kumimoji="0" lang="en-US" sz="2400" b="0" i="0" u="none" strike="noStrike" cap="none" normalizeH="0" baseline="0" dirty="0" smtClean="0">
                <a:ln>
                  <a:noFill/>
                </a:ln>
                <a:effectLst/>
                <a:latin typeface="Arial" pitchFamily="34" charset="0"/>
              </a:endParaRPr>
            </a:p>
          </p:txBody>
        </p:sp>
        <p:sp>
          <p:nvSpPr>
            <p:cNvPr id="39965" name="Rectangle 29"/>
            <p:cNvSpPr>
              <a:spLocks noChangeArrowheads="1"/>
            </p:cNvSpPr>
            <p:nvPr/>
          </p:nvSpPr>
          <p:spPr bwMode="auto">
            <a:xfrm>
              <a:off x="4516" y="2361"/>
              <a:ext cx="2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t>
              </a:r>
              <a:endParaRPr kumimoji="0" lang="en-US" sz="2400" b="0" i="0" u="none" strike="noStrike" cap="none" normalizeH="0" baseline="0" smtClean="0">
                <a:ln>
                  <a:noFill/>
                </a:ln>
                <a:solidFill>
                  <a:schemeClr val="tx1"/>
                </a:solidFill>
                <a:effectLst/>
                <a:latin typeface="Arial" pitchFamily="34" charset="0"/>
              </a:endParaRPr>
            </a:p>
          </p:txBody>
        </p:sp>
        <p:sp>
          <p:nvSpPr>
            <p:cNvPr id="39966" name="Rectangle 30"/>
            <p:cNvSpPr>
              <a:spLocks noChangeArrowheads="1"/>
            </p:cNvSpPr>
            <p:nvPr/>
          </p:nvSpPr>
          <p:spPr bwMode="auto">
            <a:xfrm>
              <a:off x="1356" y="2512"/>
              <a:ext cx="1248"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effectLst/>
                  <a:latin typeface="Arial" pitchFamily="34" charset="0"/>
                </a:rPr>
                <a:t>Food &amp; Refreshments</a:t>
              </a:r>
              <a:endParaRPr kumimoji="0" lang="en-US" sz="2400" b="0" i="0" u="none" strike="noStrike" cap="none" normalizeH="0" baseline="0" dirty="0" smtClean="0">
                <a:ln>
                  <a:noFill/>
                </a:ln>
                <a:effectLst/>
                <a:latin typeface="Arial" pitchFamily="34" charset="0"/>
              </a:endParaRPr>
            </a:p>
          </p:txBody>
        </p:sp>
        <p:sp>
          <p:nvSpPr>
            <p:cNvPr id="39967" name="Rectangle 31"/>
            <p:cNvSpPr>
              <a:spLocks noChangeArrowheads="1"/>
            </p:cNvSpPr>
            <p:nvPr/>
          </p:nvSpPr>
          <p:spPr bwMode="auto">
            <a:xfrm>
              <a:off x="3643" y="2512"/>
              <a:ext cx="61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effectLst/>
                  <a:latin typeface="Arial" pitchFamily="34" charset="0"/>
                </a:rPr>
                <a:t>Why/What </a:t>
              </a:r>
              <a:endParaRPr kumimoji="0" lang="en-US" sz="2400" b="0" i="0" u="none" strike="noStrike" cap="none" normalizeH="0" baseline="0" smtClean="0">
                <a:ln>
                  <a:noFill/>
                </a:ln>
                <a:effectLst/>
                <a:latin typeface="Arial" pitchFamily="34" charset="0"/>
              </a:endParaRPr>
            </a:p>
          </p:txBody>
        </p:sp>
        <p:sp>
          <p:nvSpPr>
            <p:cNvPr id="39968" name="Rectangle 32"/>
            <p:cNvSpPr>
              <a:spLocks noChangeArrowheads="1"/>
            </p:cNvSpPr>
            <p:nvPr/>
          </p:nvSpPr>
          <p:spPr bwMode="auto">
            <a:xfrm>
              <a:off x="971" y="2837"/>
              <a:ext cx="4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a:t>
              </a:r>
              <a:endParaRPr kumimoji="0" lang="en-US" sz="2400" b="0" i="0" u="none" strike="noStrike" cap="none" normalizeH="0" baseline="0" smtClean="0">
                <a:ln>
                  <a:noFill/>
                </a:ln>
                <a:solidFill>
                  <a:schemeClr val="tx1"/>
                </a:solidFill>
                <a:effectLst/>
                <a:latin typeface="Arial" pitchFamily="34" charset="0"/>
              </a:endParaRPr>
            </a:p>
          </p:txBody>
        </p:sp>
        <p:sp>
          <p:nvSpPr>
            <p:cNvPr id="39969" name="Rectangle 33"/>
            <p:cNvSpPr>
              <a:spLocks noChangeArrowheads="1"/>
            </p:cNvSpPr>
            <p:nvPr/>
          </p:nvSpPr>
          <p:spPr bwMode="auto">
            <a:xfrm>
              <a:off x="1057" y="2738"/>
              <a:ext cx="168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Plan for the food and refreshments for both at </a:t>
              </a:r>
              <a:endParaRPr kumimoji="0" lang="en-US" sz="2400" b="0" i="0" u="none" strike="noStrike" cap="none" normalizeH="0" baseline="0" smtClean="0">
                <a:ln>
                  <a:noFill/>
                </a:ln>
                <a:solidFill>
                  <a:schemeClr val="tx1"/>
                </a:solidFill>
                <a:effectLst/>
                <a:latin typeface="Arial" pitchFamily="34" charset="0"/>
              </a:endParaRPr>
            </a:p>
          </p:txBody>
        </p:sp>
        <p:sp>
          <p:nvSpPr>
            <p:cNvPr id="39970" name="Rectangle 34"/>
            <p:cNvSpPr>
              <a:spLocks noChangeArrowheads="1"/>
            </p:cNvSpPr>
            <p:nvPr/>
          </p:nvSpPr>
          <p:spPr bwMode="auto">
            <a:xfrm>
              <a:off x="1057" y="2837"/>
              <a:ext cx="159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Plant and at Site for all staff inclusive of the </a:t>
              </a:r>
              <a:endParaRPr kumimoji="0" lang="en-US" sz="2400" b="0" i="0" u="none" strike="noStrike" cap="none" normalizeH="0" baseline="0" smtClean="0">
                <a:ln>
                  <a:noFill/>
                </a:ln>
                <a:solidFill>
                  <a:schemeClr val="tx1"/>
                </a:solidFill>
                <a:effectLst/>
                <a:latin typeface="Arial" pitchFamily="34" charset="0"/>
              </a:endParaRPr>
            </a:p>
          </p:txBody>
        </p:sp>
        <p:sp>
          <p:nvSpPr>
            <p:cNvPr id="39971" name="Rectangle 35"/>
            <p:cNvSpPr>
              <a:spLocks noChangeArrowheads="1"/>
            </p:cNvSpPr>
            <p:nvPr/>
          </p:nvSpPr>
          <p:spPr bwMode="auto">
            <a:xfrm>
              <a:off x="1057" y="2935"/>
              <a:ext cx="28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Drivers.</a:t>
              </a:r>
              <a:endParaRPr kumimoji="0" lang="en-US" sz="2400" b="0" i="0" u="none" strike="noStrike" cap="none" normalizeH="0" baseline="0" smtClean="0">
                <a:ln>
                  <a:noFill/>
                </a:ln>
                <a:solidFill>
                  <a:schemeClr val="tx1"/>
                </a:solidFill>
                <a:effectLst/>
                <a:latin typeface="Arial" pitchFamily="34" charset="0"/>
              </a:endParaRPr>
            </a:p>
          </p:txBody>
        </p:sp>
        <p:sp>
          <p:nvSpPr>
            <p:cNvPr id="39972" name="Rectangle 36"/>
            <p:cNvSpPr>
              <a:spLocks noChangeArrowheads="1"/>
            </p:cNvSpPr>
            <p:nvPr/>
          </p:nvSpPr>
          <p:spPr bwMode="auto">
            <a:xfrm>
              <a:off x="2615" y="2738"/>
              <a:ext cx="273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 big pour, continuity is important and you will need to ensure that all your </a:t>
              </a:r>
              <a:endParaRPr kumimoji="0" lang="en-US" sz="2400" b="0" i="0" u="none" strike="noStrike" cap="none" normalizeH="0" baseline="0" smtClean="0">
                <a:ln>
                  <a:noFill/>
                </a:ln>
                <a:solidFill>
                  <a:schemeClr val="tx1"/>
                </a:solidFill>
                <a:effectLst/>
                <a:latin typeface="Arial" pitchFamily="34" charset="0"/>
              </a:endParaRPr>
            </a:p>
          </p:txBody>
        </p:sp>
        <p:sp>
          <p:nvSpPr>
            <p:cNvPr id="39973" name="Rectangle 37"/>
            <p:cNvSpPr>
              <a:spLocks noChangeArrowheads="1"/>
            </p:cNvSpPr>
            <p:nvPr/>
          </p:nvSpPr>
          <p:spPr bwMode="auto">
            <a:xfrm>
              <a:off x="2615" y="2837"/>
              <a:ext cx="283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staff are well taken care off. Example you will not want your drivers to all take </a:t>
              </a:r>
              <a:endParaRPr kumimoji="0" lang="en-US" sz="2400" b="0" i="0" u="none" strike="noStrike" cap="none" normalizeH="0" baseline="0" smtClean="0">
                <a:ln>
                  <a:noFill/>
                </a:ln>
                <a:solidFill>
                  <a:schemeClr val="tx1"/>
                </a:solidFill>
                <a:effectLst/>
                <a:latin typeface="Arial" pitchFamily="34" charset="0"/>
              </a:endParaRPr>
            </a:p>
          </p:txBody>
        </p:sp>
        <p:sp>
          <p:nvSpPr>
            <p:cNvPr id="39974" name="Rectangle 38"/>
            <p:cNvSpPr>
              <a:spLocks noChangeArrowheads="1"/>
            </p:cNvSpPr>
            <p:nvPr/>
          </p:nvSpPr>
          <p:spPr bwMode="auto">
            <a:xfrm>
              <a:off x="2615" y="2935"/>
              <a:ext cx="86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 one hour lunch break.</a:t>
              </a:r>
              <a:endParaRPr kumimoji="0" lang="en-US" sz="2400" b="0" i="0" u="none" strike="noStrike" cap="none" normalizeH="0" baseline="0" smtClean="0">
                <a:ln>
                  <a:noFill/>
                </a:ln>
                <a:solidFill>
                  <a:schemeClr val="tx1"/>
                </a:solidFill>
                <a:effectLst/>
                <a:latin typeface="Arial" pitchFamily="34" charset="0"/>
              </a:endParaRPr>
            </a:p>
          </p:txBody>
        </p:sp>
        <p:sp>
          <p:nvSpPr>
            <p:cNvPr id="39975" name="Rectangle 39"/>
            <p:cNvSpPr>
              <a:spLocks noChangeArrowheads="1"/>
            </p:cNvSpPr>
            <p:nvPr/>
          </p:nvSpPr>
          <p:spPr bwMode="auto">
            <a:xfrm>
              <a:off x="1057" y="1523"/>
              <a:ext cx="156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Ensure mix design is same for all plants of </a:t>
              </a:r>
              <a:endParaRPr kumimoji="0" lang="en-US" sz="2400" b="0" i="0" u="none" strike="noStrike" cap="none" normalizeH="0" baseline="0" smtClean="0">
                <a:ln>
                  <a:noFill/>
                </a:ln>
                <a:solidFill>
                  <a:schemeClr val="tx1"/>
                </a:solidFill>
                <a:effectLst/>
                <a:latin typeface="Arial" pitchFamily="34" charset="0"/>
              </a:endParaRPr>
            </a:p>
          </p:txBody>
        </p:sp>
        <p:sp>
          <p:nvSpPr>
            <p:cNvPr id="39976" name="Rectangle 40"/>
            <p:cNvSpPr>
              <a:spLocks noChangeArrowheads="1"/>
            </p:cNvSpPr>
            <p:nvPr/>
          </p:nvSpPr>
          <p:spPr bwMode="auto">
            <a:xfrm>
              <a:off x="1057" y="1622"/>
              <a:ext cx="150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supply and same as trial mix submission.</a:t>
              </a:r>
              <a:endParaRPr kumimoji="0" lang="en-US" sz="2400" b="0" i="0" u="none" strike="noStrike" cap="none" normalizeH="0" baseline="0" smtClean="0">
                <a:ln>
                  <a:noFill/>
                </a:ln>
                <a:solidFill>
                  <a:schemeClr val="tx1"/>
                </a:solidFill>
                <a:effectLst/>
                <a:latin typeface="Arial" pitchFamily="34" charset="0"/>
              </a:endParaRPr>
            </a:p>
          </p:txBody>
        </p:sp>
        <p:sp>
          <p:nvSpPr>
            <p:cNvPr id="39977" name="Rectangle 41"/>
            <p:cNvSpPr>
              <a:spLocks noChangeArrowheads="1"/>
            </p:cNvSpPr>
            <p:nvPr/>
          </p:nvSpPr>
          <p:spPr bwMode="auto">
            <a:xfrm>
              <a:off x="971" y="1572"/>
              <a:ext cx="4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a:t>
              </a:r>
              <a:endParaRPr kumimoji="0" lang="en-US" sz="2400" b="0" i="0" u="none" strike="noStrike" cap="none" normalizeH="0" baseline="0" smtClean="0">
                <a:ln>
                  <a:noFill/>
                </a:ln>
                <a:solidFill>
                  <a:schemeClr val="tx1"/>
                </a:solidFill>
                <a:effectLst/>
                <a:latin typeface="Arial" pitchFamily="34" charset="0"/>
              </a:endParaRPr>
            </a:p>
          </p:txBody>
        </p:sp>
        <p:sp>
          <p:nvSpPr>
            <p:cNvPr id="39978" name="Line 42"/>
            <p:cNvSpPr>
              <a:spLocks noChangeShapeType="1"/>
            </p:cNvSpPr>
            <p:nvPr/>
          </p:nvSpPr>
          <p:spPr bwMode="auto">
            <a:xfrm>
              <a:off x="930" y="985"/>
              <a:ext cx="1" cy="210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79" name="Rectangle 43"/>
            <p:cNvSpPr>
              <a:spLocks noChangeArrowheads="1"/>
            </p:cNvSpPr>
            <p:nvPr/>
          </p:nvSpPr>
          <p:spPr bwMode="auto">
            <a:xfrm>
              <a:off x="930" y="985"/>
              <a:ext cx="7" cy="210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0" name="Line 44"/>
            <p:cNvSpPr>
              <a:spLocks noChangeShapeType="1"/>
            </p:cNvSpPr>
            <p:nvPr/>
          </p:nvSpPr>
          <p:spPr bwMode="auto">
            <a:xfrm>
              <a:off x="1039" y="993"/>
              <a:ext cx="1" cy="20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1" name="Rectangle 45"/>
            <p:cNvSpPr>
              <a:spLocks noChangeArrowheads="1"/>
            </p:cNvSpPr>
            <p:nvPr/>
          </p:nvSpPr>
          <p:spPr bwMode="auto">
            <a:xfrm>
              <a:off x="1039" y="993"/>
              <a:ext cx="7" cy="20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2" name="Line 46"/>
            <p:cNvSpPr>
              <a:spLocks noChangeShapeType="1"/>
            </p:cNvSpPr>
            <p:nvPr/>
          </p:nvSpPr>
          <p:spPr bwMode="auto">
            <a:xfrm>
              <a:off x="2597" y="993"/>
              <a:ext cx="1" cy="20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3" name="Rectangle 47"/>
            <p:cNvSpPr>
              <a:spLocks noChangeArrowheads="1"/>
            </p:cNvSpPr>
            <p:nvPr/>
          </p:nvSpPr>
          <p:spPr bwMode="auto">
            <a:xfrm>
              <a:off x="2597" y="993"/>
              <a:ext cx="7" cy="20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4" name="Line 48"/>
            <p:cNvSpPr>
              <a:spLocks noChangeShapeType="1"/>
            </p:cNvSpPr>
            <p:nvPr/>
          </p:nvSpPr>
          <p:spPr bwMode="auto">
            <a:xfrm>
              <a:off x="5120" y="993"/>
              <a:ext cx="1" cy="20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5" name="Rectangle 49"/>
            <p:cNvSpPr>
              <a:spLocks noChangeArrowheads="1"/>
            </p:cNvSpPr>
            <p:nvPr/>
          </p:nvSpPr>
          <p:spPr bwMode="auto">
            <a:xfrm>
              <a:off x="5120" y="993"/>
              <a:ext cx="7" cy="20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6" name="Line 50"/>
            <p:cNvSpPr>
              <a:spLocks noChangeShapeType="1"/>
            </p:cNvSpPr>
            <p:nvPr/>
          </p:nvSpPr>
          <p:spPr bwMode="auto">
            <a:xfrm>
              <a:off x="5483" y="993"/>
              <a:ext cx="1" cy="209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7" name="Rectangle 51"/>
            <p:cNvSpPr>
              <a:spLocks noChangeArrowheads="1"/>
            </p:cNvSpPr>
            <p:nvPr/>
          </p:nvSpPr>
          <p:spPr bwMode="auto">
            <a:xfrm>
              <a:off x="5483" y="993"/>
              <a:ext cx="7" cy="20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8" name="Line 52"/>
            <p:cNvSpPr>
              <a:spLocks noChangeShapeType="1"/>
            </p:cNvSpPr>
            <p:nvPr/>
          </p:nvSpPr>
          <p:spPr bwMode="auto">
            <a:xfrm>
              <a:off x="937" y="985"/>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89" name="Rectangle 53"/>
            <p:cNvSpPr>
              <a:spLocks noChangeArrowheads="1"/>
            </p:cNvSpPr>
            <p:nvPr/>
          </p:nvSpPr>
          <p:spPr bwMode="auto">
            <a:xfrm>
              <a:off x="937" y="985"/>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0" name="Line 54"/>
            <p:cNvSpPr>
              <a:spLocks noChangeShapeType="1"/>
            </p:cNvSpPr>
            <p:nvPr/>
          </p:nvSpPr>
          <p:spPr bwMode="auto">
            <a:xfrm>
              <a:off x="937" y="1195"/>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1" name="Rectangle 55"/>
            <p:cNvSpPr>
              <a:spLocks noChangeArrowheads="1"/>
            </p:cNvSpPr>
            <p:nvPr/>
          </p:nvSpPr>
          <p:spPr bwMode="auto">
            <a:xfrm>
              <a:off x="937" y="1195"/>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2" name="Line 56"/>
            <p:cNvSpPr>
              <a:spLocks noChangeShapeType="1"/>
            </p:cNvSpPr>
            <p:nvPr/>
          </p:nvSpPr>
          <p:spPr bwMode="auto">
            <a:xfrm>
              <a:off x="937" y="1405"/>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3" name="Rectangle 57"/>
            <p:cNvSpPr>
              <a:spLocks noChangeArrowheads="1"/>
            </p:cNvSpPr>
            <p:nvPr/>
          </p:nvSpPr>
          <p:spPr bwMode="auto">
            <a:xfrm>
              <a:off x="937" y="1405"/>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4" name="Line 58"/>
            <p:cNvSpPr>
              <a:spLocks noChangeShapeType="1"/>
            </p:cNvSpPr>
            <p:nvPr/>
          </p:nvSpPr>
          <p:spPr bwMode="auto">
            <a:xfrm>
              <a:off x="2604" y="1616"/>
              <a:ext cx="288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5" name="Rectangle 59"/>
            <p:cNvSpPr>
              <a:spLocks noChangeArrowheads="1"/>
            </p:cNvSpPr>
            <p:nvPr/>
          </p:nvSpPr>
          <p:spPr bwMode="auto">
            <a:xfrm>
              <a:off x="2604" y="1616"/>
              <a:ext cx="2886"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6" name="Line 60"/>
            <p:cNvSpPr>
              <a:spLocks noChangeShapeType="1"/>
            </p:cNvSpPr>
            <p:nvPr/>
          </p:nvSpPr>
          <p:spPr bwMode="auto">
            <a:xfrm>
              <a:off x="937" y="1826"/>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7" name="Rectangle 61"/>
            <p:cNvSpPr>
              <a:spLocks noChangeArrowheads="1"/>
            </p:cNvSpPr>
            <p:nvPr/>
          </p:nvSpPr>
          <p:spPr bwMode="auto">
            <a:xfrm>
              <a:off x="937" y="1826"/>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8" name="Line 62"/>
            <p:cNvSpPr>
              <a:spLocks noChangeShapeType="1"/>
            </p:cNvSpPr>
            <p:nvPr/>
          </p:nvSpPr>
          <p:spPr bwMode="auto">
            <a:xfrm>
              <a:off x="937" y="2036"/>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999" name="Rectangle 63"/>
            <p:cNvSpPr>
              <a:spLocks noChangeArrowheads="1"/>
            </p:cNvSpPr>
            <p:nvPr/>
          </p:nvSpPr>
          <p:spPr bwMode="auto">
            <a:xfrm>
              <a:off x="937" y="2036"/>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0" name="Line 64"/>
            <p:cNvSpPr>
              <a:spLocks noChangeShapeType="1"/>
            </p:cNvSpPr>
            <p:nvPr/>
          </p:nvSpPr>
          <p:spPr bwMode="auto">
            <a:xfrm>
              <a:off x="937" y="2246"/>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1" name="Rectangle 65"/>
            <p:cNvSpPr>
              <a:spLocks noChangeArrowheads="1"/>
            </p:cNvSpPr>
            <p:nvPr/>
          </p:nvSpPr>
          <p:spPr bwMode="auto">
            <a:xfrm>
              <a:off x="937" y="2246"/>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2" name="Line 66"/>
            <p:cNvSpPr>
              <a:spLocks noChangeShapeType="1"/>
            </p:cNvSpPr>
            <p:nvPr/>
          </p:nvSpPr>
          <p:spPr bwMode="auto">
            <a:xfrm>
              <a:off x="937" y="2456"/>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3" name="Rectangle 67"/>
            <p:cNvSpPr>
              <a:spLocks noChangeArrowheads="1"/>
            </p:cNvSpPr>
            <p:nvPr/>
          </p:nvSpPr>
          <p:spPr bwMode="auto">
            <a:xfrm>
              <a:off x="937" y="2456"/>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4" name="Line 68"/>
            <p:cNvSpPr>
              <a:spLocks noChangeShapeType="1"/>
            </p:cNvSpPr>
            <p:nvPr/>
          </p:nvSpPr>
          <p:spPr bwMode="auto">
            <a:xfrm>
              <a:off x="937" y="2667"/>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5" name="Rectangle 69"/>
            <p:cNvSpPr>
              <a:spLocks noChangeArrowheads="1"/>
            </p:cNvSpPr>
            <p:nvPr/>
          </p:nvSpPr>
          <p:spPr bwMode="auto">
            <a:xfrm>
              <a:off x="937" y="2667"/>
              <a:ext cx="4553"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6" name="Line 70"/>
            <p:cNvSpPr>
              <a:spLocks noChangeShapeType="1"/>
            </p:cNvSpPr>
            <p:nvPr/>
          </p:nvSpPr>
          <p:spPr bwMode="auto">
            <a:xfrm>
              <a:off x="937" y="3084"/>
              <a:ext cx="455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007" name="Rectangle 71"/>
            <p:cNvSpPr>
              <a:spLocks noChangeArrowheads="1"/>
            </p:cNvSpPr>
            <p:nvPr/>
          </p:nvSpPr>
          <p:spPr bwMode="auto">
            <a:xfrm>
              <a:off x="937" y="3084"/>
              <a:ext cx="455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16949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4"/>
          <p:cNvGraphicFramePr>
            <a:graphicFrameLocks noGrp="1" noChangeAspect="1"/>
          </p:cNvGraphicFramePr>
          <p:nvPr>
            <p:ph idx="1"/>
            <p:extLst>
              <p:ext uri="{D42A27DB-BD31-4B8C-83A1-F6EECF244321}">
                <p14:modId xmlns:p14="http://schemas.microsoft.com/office/powerpoint/2010/main" val="759031207"/>
              </p:ext>
            </p:extLst>
          </p:nvPr>
        </p:nvGraphicFramePr>
        <p:xfrm>
          <a:off x="228600" y="1320801"/>
          <a:ext cx="8915400" cy="2842104"/>
        </p:xfrm>
        <a:graphic>
          <a:graphicData uri="http://schemas.openxmlformats.org/presentationml/2006/ole">
            <mc:AlternateContent xmlns:mc="http://schemas.openxmlformats.org/markup-compatibility/2006">
              <mc:Choice xmlns:v="urn:schemas-microsoft-com:vml" Requires="v">
                <p:oleObj spid="_x0000_s4125" name="Worksheet" r:id="rId3" imgW="7482746" imgH="2743123" progId="Excel.Sheet.8">
                  <p:link updateAutomatic="1"/>
                </p:oleObj>
              </mc:Choice>
              <mc:Fallback>
                <p:oleObj name="Worksheet" r:id="rId3" imgW="7482746" imgH="2743123" progId="Excel.Sheet.8">
                  <p:link updateAutomatic="1"/>
                  <p:pic>
                    <p:nvPicPr>
                      <p:cNvPr id="0" name="Picture 26"/>
                      <p:cNvPicPr>
                        <a:picLocks noGrp="1"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28600" y="1320801"/>
                        <a:ext cx="8915400" cy="2842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1" name="Rectangle 7"/>
          <p:cNvSpPr>
            <a:spLocks noGrp="1" noChangeArrowheads="1"/>
          </p:cNvSpPr>
          <p:nvPr>
            <p:ph type="title"/>
          </p:nvPr>
        </p:nvSpPr>
        <p:spPr>
          <a:xfrm>
            <a:off x="-1066800" y="152400"/>
            <a:ext cx="6452089" cy="500062"/>
          </a:xfrm>
          <a:noFill/>
        </p:spPr>
        <p:txBody>
          <a:bodyPr>
            <a:normAutofit fontScale="90000"/>
          </a:bodyPr>
          <a:lstStyle/>
          <a:p>
            <a:r>
              <a:rPr lang="en-US" altLang="en-US" sz="3100" b="1" dirty="0" smtClean="0"/>
              <a:t>Planning</a:t>
            </a:r>
            <a:r>
              <a:rPr lang="en-US" altLang="en-US" b="1" dirty="0" smtClean="0"/>
              <a:t> </a:t>
            </a:r>
            <a:r>
              <a:rPr lang="en-US" altLang="en-US" sz="3100" b="1" dirty="0" smtClean="0"/>
              <a:t>Check-list</a:t>
            </a:r>
          </a:p>
        </p:txBody>
      </p:sp>
    </p:spTree>
    <p:extLst>
      <p:ext uri="{BB962C8B-B14F-4D97-AF65-F5344CB8AC3E}">
        <p14:creationId xmlns:p14="http://schemas.microsoft.com/office/powerpoint/2010/main" val="383676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988" y="75878"/>
            <a:ext cx="8229157" cy="838522"/>
          </a:xfrm>
          <a:prstGeom prst="rect">
            <a:avLst/>
          </a:prstGeom>
        </p:spPr>
        <p:txBody>
          <a:bodyPr lIns="91416" tIns="45709" rIns="91416" bIns="45709" anchor="ctr">
            <a:normAutofit/>
          </a:bodyPr>
          <a:lstStyle/>
          <a:p>
            <a:pPr defTabSz="914163">
              <a:defRPr/>
            </a:pPr>
            <a:endParaRPr lang="en-US"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TextBox 9"/>
          <p:cNvSpPr txBox="1"/>
          <p:nvPr/>
        </p:nvSpPr>
        <p:spPr>
          <a:xfrm>
            <a:off x="304800" y="115669"/>
            <a:ext cx="7391400" cy="523220"/>
          </a:xfrm>
          <a:prstGeom prst="rect">
            <a:avLst/>
          </a:prstGeom>
          <a:noFill/>
        </p:spPr>
        <p:txBody>
          <a:bodyPr wrap="square" rtlCol="0">
            <a:spAutoFit/>
          </a:bodyPr>
          <a:lstStyle/>
          <a:p>
            <a:r>
              <a:rPr lang="en-US" sz="2800" b="1" dirty="0" smtClean="0">
                <a:latin typeface="Arial" pitchFamily="34" charset="0"/>
                <a:ea typeface="ＭＳ Ｐゴシック" pitchFamily="-108" charset="-128"/>
                <a:cs typeface="Arial" pitchFamily="34" charset="0"/>
              </a:rPr>
              <a:t>When and Why cracks can occur.</a:t>
            </a:r>
            <a:endParaRPr lang="en-US" sz="3600" dirty="0">
              <a:latin typeface="Arial" pitchFamily="34" charset="0"/>
              <a:cs typeface="Arial" pitchFamily="34" charset="0"/>
            </a:endParaRPr>
          </a:p>
        </p:txBody>
      </p:sp>
      <p:sp>
        <p:nvSpPr>
          <p:cNvPr id="2" name="TextBox 1"/>
          <p:cNvSpPr txBox="1"/>
          <p:nvPr/>
        </p:nvSpPr>
        <p:spPr>
          <a:xfrm>
            <a:off x="228988" y="685800"/>
            <a:ext cx="8686412" cy="1354217"/>
          </a:xfrm>
          <a:prstGeom prst="rect">
            <a:avLst/>
          </a:prstGeom>
          <a:noFill/>
        </p:spPr>
        <p:txBody>
          <a:bodyPr wrap="square" rtlCol="0">
            <a:spAutoFit/>
          </a:bodyPr>
          <a:lstStyle/>
          <a:p>
            <a:endParaRPr lang="en-US" sz="1600" i="1" dirty="0" smtClean="0"/>
          </a:p>
          <a:p>
            <a:endParaRPr lang="en-US" sz="1600" i="1" dirty="0"/>
          </a:p>
          <a:p>
            <a:r>
              <a:rPr lang="en-US" sz="1600" i="1" dirty="0"/>
              <a:t>There are numerous factors which influence the </a:t>
            </a:r>
            <a:r>
              <a:rPr lang="en-US" sz="1600" b="1" i="1" dirty="0">
                <a:solidFill>
                  <a:srgbClr val="0070C0"/>
                </a:solidFill>
              </a:rPr>
              <a:t>early thermal </a:t>
            </a:r>
            <a:r>
              <a:rPr lang="en-US" sz="1600" b="1" i="1" dirty="0" smtClean="0">
                <a:solidFill>
                  <a:srgbClr val="0070C0"/>
                </a:solidFill>
              </a:rPr>
              <a:t>behavior </a:t>
            </a:r>
            <a:r>
              <a:rPr lang="en-US" sz="1600" i="1" dirty="0"/>
              <a:t>of </a:t>
            </a:r>
            <a:r>
              <a:rPr lang="en-US" sz="1600" i="1" dirty="0" smtClean="0"/>
              <a:t>concrete</a:t>
            </a:r>
          </a:p>
          <a:p>
            <a:endParaRPr lang="en-US" sz="1600" i="1" dirty="0"/>
          </a:p>
          <a:p>
            <a:endParaRPr lang="en-US" dirty="0"/>
          </a:p>
        </p:txBody>
      </p:sp>
      <p:graphicFrame>
        <p:nvGraphicFramePr>
          <p:cNvPr id="5" name="Diagram 4"/>
          <p:cNvGraphicFramePr/>
          <p:nvPr/>
        </p:nvGraphicFramePr>
        <p:xfrm>
          <a:off x="1000100" y="1785926"/>
          <a:ext cx="67151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656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678363"/>
          </a:xfrm>
        </p:spPr>
        <p:txBody>
          <a:bodyPr>
            <a:normAutofit lnSpcReduction="10000"/>
          </a:bodyPr>
          <a:lstStyle/>
          <a:p>
            <a:pPr lvl="1">
              <a:lnSpc>
                <a:spcPct val="90000"/>
              </a:lnSpc>
              <a:buFont typeface="Webdings" pitchFamily="18" charset="2"/>
              <a:buNone/>
            </a:pPr>
            <a:r>
              <a:rPr lang="en-US" altLang="en-US" sz="1800" b="1" i="1" dirty="0">
                <a:solidFill>
                  <a:srgbClr val="0070C0"/>
                </a:solidFill>
              </a:rPr>
              <a:t>Delayed</a:t>
            </a:r>
            <a:r>
              <a:rPr lang="en-US" altLang="en-US" sz="1800" i="1" dirty="0"/>
              <a:t> Ettringite Formation (DEF)*</a:t>
            </a:r>
          </a:p>
          <a:p>
            <a:pPr lvl="1">
              <a:lnSpc>
                <a:spcPct val="90000"/>
              </a:lnSpc>
              <a:buFont typeface="Webdings" pitchFamily="18" charset="2"/>
              <a:buNone/>
            </a:pPr>
            <a:endParaRPr lang="en-US" altLang="en-US" sz="1800" i="1" dirty="0"/>
          </a:p>
          <a:p>
            <a:pPr lvl="1" fontAlgn="ctr"/>
            <a:r>
              <a:rPr lang="en-US" altLang="en-US" sz="1800" i="1" dirty="0"/>
              <a:t>Ettringite , C</a:t>
            </a:r>
            <a:r>
              <a:rPr lang="en-US" altLang="en-US" sz="1800" i="1" baseline="-25000" dirty="0"/>
              <a:t>6</a:t>
            </a:r>
            <a:r>
              <a:rPr lang="en-US" altLang="en-US" sz="1800" i="1" dirty="0"/>
              <a:t>AS</a:t>
            </a:r>
            <a:r>
              <a:rPr lang="en-US" altLang="en-US" sz="1800" i="1" baseline="-25000" dirty="0"/>
              <a:t>3</a:t>
            </a:r>
            <a:r>
              <a:rPr lang="en-US" altLang="en-US" sz="1800" i="1" dirty="0"/>
              <a:t>H</a:t>
            </a:r>
            <a:r>
              <a:rPr lang="en-US" altLang="en-US" sz="1800" i="1" baseline="-25000" dirty="0"/>
              <a:t>32</a:t>
            </a:r>
            <a:r>
              <a:rPr lang="en-US" altLang="en-US" sz="1800" i="1" dirty="0"/>
              <a:t>,is a normal product of the early stages of cement hydration under ambient conditions but does not form in concrete where the temperature (either as a result of applied heat or from heat evolved internally from the hydration process) exceeds about </a:t>
            </a:r>
            <a:r>
              <a:rPr lang="en-US" altLang="en-US" sz="1800" b="1" i="1" dirty="0">
                <a:solidFill>
                  <a:srgbClr val="0070C0"/>
                </a:solidFill>
              </a:rPr>
              <a:t>70°C</a:t>
            </a:r>
            <a:r>
              <a:rPr lang="en-US" altLang="en-US" sz="1800" i="1" dirty="0"/>
              <a:t>. Such temperatures may also destroy any ettringite already present. </a:t>
            </a:r>
          </a:p>
          <a:p>
            <a:pPr lvl="1" fontAlgn="ctr"/>
            <a:endParaRPr lang="en-US" altLang="en-US" sz="1800" i="1" dirty="0"/>
          </a:p>
          <a:p>
            <a:pPr lvl="1" fontAlgn="ctr"/>
            <a:r>
              <a:rPr lang="en-US" altLang="en-US" sz="1800" i="1" dirty="0"/>
              <a:t>Ettringite will, however, slowly form after cooling provided sufficient water is available. Ettringite formation leads to an increase in the total solid volume of the cement and can be an expansive process. </a:t>
            </a:r>
          </a:p>
          <a:p>
            <a:pPr lvl="1" fontAlgn="ctr"/>
            <a:endParaRPr lang="en-US" altLang="en-US" sz="1800" i="1" dirty="0"/>
          </a:p>
          <a:p>
            <a:pPr lvl="1" fontAlgn="ctr"/>
            <a:r>
              <a:rPr lang="en-US" altLang="en-US" sz="1800" i="1" dirty="0"/>
              <a:t>If there is insufficient space within the paste structure for ettringite to form, internal stress, expansion and cracking may occur. </a:t>
            </a:r>
          </a:p>
        </p:txBody>
      </p:sp>
      <p:sp>
        <p:nvSpPr>
          <p:cNvPr id="3" name="Rectangle 2"/>
          <p:cNvSpPr txBox="1">
            <a:spLocks noChangeArrowheads="1"/>
          </p:cNvSpPr>
          <p:nvPr/>
        </p:nvSpPr>
        <p:spPr>
          <a:xfrm>
            <a:off x="-25908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t>DEF</a:t>
            </a:r>
          </a:p>
        </p:txBody>
      </p:sp>
    </p:spTree>
    <p:extLst>
      <p:ext uri="{BB962C8B-B14F-4D97-AF65-F5344CB8AC3E}">
        <p14:creationId xmlns:p14="http://schemas.microsoft.com/office/powerpoint/2010/main" val="2246775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lstStyle/>
          <a:p>
            <a:r>
              <a:rPr lang="en-US" altLang="en-US" b="1" dirty="0" smtClean="0"/>
              <a:t>Cement Hydration Generates Heat</a:t>
            </a:r>
          </a:p>
        </p:txBody>
      </p:sp>
      <p:grpSp>
        <p:nvGrpSpPr>
          <p:cNvPr id="3" name="Group 2"/>
          <p:cNvGrpSpPr/>
          <p:nvPr/>
        </p:nvGrpSpPr>
        <p:grpSpPr>
          <a:xfrm>
            <a:off x="214282" y="1214422"/>
            <a:ext cx="8610600" cy="3633144"/>
            <a:chOff x="984738" y="914401"/>
            <a:chExt cx="7633189" cy="5167755"/>
          </a:xfrm>
        </p:grpSpPr>
        <p:graphicFrame>
          <p:nvGraphicFramePr>
            <p:cNvPr id="5" name="Diagram 4"/>
            <p:cNvGraphicFramePr/>
            <p:nvPr>
              <p:extLst>
                <p:ext uri="{D42A27DB-BD31-4B8C-83A1-F6EECF244321}">
                  <p14:modId xmlns:p14="http://schemas.microsoft.com/office/powerpoint/2010/main" val="2670006368"/>
                </p:ext>
              </p:extLst>
            </p:nvPr>
          </p:nvGraphicFramePr>
          <p:xfrm>
            <a:off x="994996" y="914401"/>
            <a:ext cx="3333301" cy="250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Text Box 5"/>
            <p:cNvSpPr txBox="1">
              <a:spLocks noChangeArrowheads="1"/>
            </p:cNvSpPr>
            <p:nvPr/>
          </p:nvSpPr>
          <p:spPr bwMode="auto">
            <a:xfrm>
              <a:off x="4570535" y="1098551"/>
              <a:ext cx="4004896" cy="498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50000"/>
                </a:spcBef>
                <a:spcAft>
                  <a:spcPct val="0"/>
                </a:spcAft>
                <a:buClrTx/>
                <a:buFontTx/>
                <a:buNone/>
              </a:pPr>
              <a:r>
                <a:rPr lang="en-US" altLang="en-US" sz="1600" dirty="0">
                  <a:solidFill>
                    <a:schemeClr val="tx2"/>
                  </a:solidFill>
                </a:rPr>
                <a:t>Chemical reaction of cement with water (cement hydration) is a exothermic process.</a:t>
              </a:r>
            </a:p>
            <a:p>
              <a:pPr eaLnBrk="1" hangingPunct="1">
                <a:spcBef>
                  <a:spcPct val="50000"/>
                </a:spcBef>
                <a:spcAft>
                  <a:spcPct val="0"/>
                </a:spcAft>
                <a:buClrTx/>
                <a:buFontTx/>
                <a:buNone/>
              </a:pPr>
              <a:r>
                <a:rPr lang="en-US" altLang="en-US" sz="1600" dirty="0">
                  <a:solidFill>
                    <a:schemeClr val="tx2"/>
                  </a:solidFill>
                </a:rPr>
                <a:t>Typically a temperature rise at core is about 1.0-1.2ºC per 10 kilogram of cement.</a:t>
              </a:r>
            </a:p>
            <a:p>
              <a:pPr eaLnBrk="1" hangingPunct="1">
                <a:spcBef>
                  <a:spcPct val="50000"/>
                </a:spcBef>
                <a:spcAft>
                  <a:spcPct val="0"/>
                </a:spcAft>
                <a:buClrTx/>
                <a:buFontTx/>
                <a:buNone/>
              </a:pPr>
              <a:endParaRPr lang="en-US" altLang="en-US" sz="1800" dirty="0">
                <a:solidFill>
                  <a:schemeClr val="tx2"/>
                </a:solidFill>
              </a:endParaRPr>
            </a:p>
          </p:txBody>
        </p:sp>
        <p:sp>
          <p:nvSpPr>
            <p:cNvPr id="21510" name="Text Box 7"/>
            <p:cNvSpPr txBox="1">
              <a:spLocks noChangeArrowheads="1"/>
            </p:cNvSpPr>
            <p:nvPr/>
          </p:nvSpPr>
          <p:spPr bwMode="auto">
            <a:xfrm>
              <a:off x="984738" y="3714750"/>
              <a:ext cx="7633189" cy="5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50000"/>
                </a:spcBef>
                <a:spcAft>
                  <a:spcPct val="0"/>
                </a:spcAft>
                <a:buClrTx/>
                <a:buFontTx/>
                <a:buNone/>
              </a:pPr>
              <a:r>
                <a:rPr lang="en-US" altLang="en-US" sz="1800" dirty="0">
                  <a:solidFill>
                    <a:schemeClr val="tx2"/>
                  </a:solidFill>
                </a:rPr>
                <a:t>Peak Temp = Fresh Concrete Temp + </a:t>
              </a:r>
              <a:r>
                <a:rPr lang="en-US" altLang="en-US" sz="1800" dirty="0" smtClean="0">
                  <a:solidFill>
                    <a:schemeClr val="tx2"/>
                  </a:solidFill>
                </a:rPr>
                <a:t>Temperature rise from </a:t>
              </a:r>
              <a:r>
                <a:rPr lang="en-US" altLang="en-US" sz="1800" dirty="0">
                  <a:solidFill>
                    <a:schemeClr val="tx2"/>
                  </a:solidFill>
                </a:rPr>
                <a:t>Cement </a:t>
              </a:r>
              <a:r>
                <a:rPr lang="en-US" altLang="en-US" sz="1800" dirty="0" smtClean="0">
                  <a:solidFill>
                    <a:schemeClr val="tx2"/>
                  </a:solidFill>
                </a:rPr>
                <a:t>Hydration</a:t>
              </a:r>
              <a:endParaRPr lang="en-US" altLang="en-US" sz="1800" dirty="0">
                <a:solidFill>
                  <a:schemeClr val="tx2"/>
                </a:solidFill>
              </a:endParaRPr>
            </a:p>
          </p:txBody>
        </p:sp>
        <p:sp>
          <p:nvSpPr>
            <p:cNvPr id="21511" name="Text Box 7"/>
            <p:cNvSpPr txBox="1">
              <a:spLocks noChangeArrowheads="1"/>
            </p:cNvSpPr>
            <p:nvPr/>
          </p:nvSpPr>
          <p:spPr bwMode="auto">
            <a:xfrm>
              <a:off x="994996" y="4977067"/>
              <a:ext cx="7408985" cy="1006891"/>
            </a:xfrm>
            <a:prstGeom prst="rect">
              <a:avLst/>
            </a:prstGeom>
            <a:solidFill>
              <a:srgbClr val="FFFF00"/>
            </a:solidFill>
            <a:ln w="28575" algn="ctr">
              <a:solidFill>
                <a:schemeClr val="tx1"/>
              </a:solidFill>
              <a:miter lim="800000"/>
              <a:headEnd/>
              <a:tailEnd/>
            </a:ln>
            <a:effec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eaLnBrk="1" hangingPunct="1">
                <a:spcBef>
                  <a:spcPct val="50000"/>
                </a:spcBef>
                <a:spcAft>
                  <a:spcPct val="0"/>
                </a:spcAft>
                <a:buClrTx/>
                <a:buFontTx/>
                <a:buNone/>
              </a:pPr>
              <a:r>
                <a:rPr lang="en-US" altLang="en-US" sz="1600" dirty="0">
                  <a:solidFill>
                    <a:schemeClr val="tx2"/>
                  </a:solidFill>
                </a:rPr>
                <a:t>Cement content is </a:t>
              </a:r>
              <a:r>
                <a:rPr lang="en-US" altLang="en-US" sz="1600" dirty="0" smtClean="0">
                  <a:solidFill>
                    <a:schemeClr val="tx2"/>
                  </a:solidFill>
                </a:rPr>
                <a:t>400 </a:t>
              </a:r>
              <a:r>
                <a:rPr lang="en-US" altLang="en-US" sz="1600" dirty="0">
                  <a:solidFill>
                    <a:schemeClr val="tx2"/>
                  </a:solidFill>
                </a:rPr>
                <a:t>kg, fresh concrete temperature at pouring is 32ºC</a:t>
              </a:r>
            </a:p>
            <a:p>
              <a:pPr eaLnBrk="1" hangingPunct="1">
                <a:spcBef>
                  <a:spcPct val="50000"/>
                </a:spcBef>
                <a:spcAft>
                  <a:spcPct val="0"/>
                </a:spcAft>
                <a:buClrTx/>
                <a:buFontTx/>
                <a:buNone/>
              </a:pPr>
              <a:r>
                <a:rPr lang="en-US" altLang="en-US" sz="1600" dirty="0" smtClean="0">
                  <a:solidFill>
                    <a:schemeClr val="tx2"/>
                  </a:solidFill>
                </a:rPr>
                <a:t> 32ºC + 400/10 </a:t>
              </a:r>
              <a:r>
                <a:rPr lang="en-US" altLang="en-US" sz="1600" dirty="0">
                  <a:solidFill>
                    <a:schemeClr val="tx2"/>
                  </a:solidFill>
                </a:rPr>
                <a:t>x 1.1ºC </a:t>
              </a:r>
              <a:r>
                <a:rPr lang="en-US" altLang="en-US" sz="1600" dirty="0" smtClean="0">
                  <a:solidFill>
                    <a:schemeClr val="tx2"/>
                  </a:solidFill>
                </a:rPr>
                <a:t> = 76ºC</a:t>
              </a:r>
              <a:endParaRPr lang="en-US" altLang="en-US" sz="1800" dirty="0">
                <a:solidFill>
                  <a:schemeClr val="tx2"/>
                </a:solidFill>
              </a:endParaRPr>
            </a:p>
          </p:txBody>
        </p:sp>
      </p:grpSp>
    </p:spTree>
    <p:extLst>
      <p:ext uri="{BB962C8B-B14F-4D97-AF65-F5344CB8AC3E}">
        <p14:creationId xmlns:p14="http://schemas.microsoft.com/office/powerpoint/2010/main" val="409913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977" y="1412875"/>
            <a:ext cx="565052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76200" y="0"/>
            <a:ext cx="8557846" cy="762000"/>
          </a:xfrm>
        </p:spPr>
        <p:txBody>
          <a:bodyPr>
            <a:normAutofit/>
          </a:bodyPr>
          <a:lstStyle/>
          <a:p>
            <a:pPr algn="l"/>
            <a:r>
              <a:rPr lang="en-US" altLang="en-US" sz="3200" b="1" dirty="0" smtClean="0"/>
              <a:t>Thermal evolution over time in mass concrete </a:t>
            </a:r>
          </a:p>
        </p:txBody>
      </p:sp>
      <p:sp>
        <p:nvSpPr>
          <p:cNvPr id="22532" name="Line 4"/>
          <p:cNvSpPr>
            <a:spLocks noChangeShapeType="1"/>
          </p:cNvSpPr>
          <p:nvPr/>
        </p:nvSpPr>
        <p:spPr bwMode="auto">
          <a:xfrm>
            <a:off x="3857620" y="1773238"/>
            <a:ext cx="0" cy="424815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Line 5"/>
          <p:cNvSpPr>
            <a:spLocks noChangeShapeType="1"/>
          </p:cNvSpPr>
          <p:nvPr/>
        </p:nvSpPr>
        <p:spPr bwMode="auto">
          <a:xfrm>
            <a:off x="2842846" y="4438650"/>
            <a:ext cx="9495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Text Box 6"/>
          <p:cNvSpPr txBox="1">
            <a:spLocks noChangeArrowheads="1"/>
          </p:cNvSpPr>
          <p:nvPr/>
        </p:nvSpPr>
        <p:spPr bwMode="auto">
          <a:xfrm>
            <a:off x="2749165" y="4400551"/>
            <a:ext cx="1069525"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a:buSzPct val="90000"/>
              <a:buFont typeface="Wingdings" pitchFamily="2" charset="2"/>
              <a:buNone/>
            </a:pPr>
            <a:r>
              <a:rPr lang="en-US" altLang="en-US" sz="2000" dirty="0"/>
              <a:t>Heating</a:t>
            </a:r>
          </a:p>
        </p:txBody>
      </p:sp>
      <p:sp>
        <p:nvSpPr>
          <p:cNvPr id="22535" name="Line 7"/>
          <p:cNvSpPr>
            <a:spLocks noChangeShapeType="1"/>
          </p:cNvSpPr>
          <p:nvPr/>
        </p:nvSpPr>
        <p:spPr bwMode="auto">
          <a:xfrm>
            <a:off x="3906716" y="4443413"/>
            <a:ext cx="1329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Text Box 8"/>
          <p:cNvSpPr txBox="1">
            <a:spLocks noChangeArrowheads="1"/>
          </p:cNvSpPr>
          <p:nvPr/>
        </p:nvSpPr>
        <p:spPr bwMode="auto">
          <a:xfrm>
            <a:off x="3886854" y="4397376"/>
            <a:ext cx="1056701"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a:buSzPct val="90000"/>
              <a:buFont typeface="Wingdings" pitchFamily="2" charset="2"/>
              <a:buNone/>
            </a:pPr>
            <a:r>
              <a:rPr lang="en-US" altLang="en-US" sz="2000" dirty="0"/>
              <a:t>Cooling</a:t>
            </a:r>
          </a:p>
        </p:txBody>
      </p:sp>
      <p:sp>
        <p:nvSpPr>
          <p:cNvPr id="22537" name="Text Box 9"/>
          <p:cNvSpPr txBox="1">
            <a:spLocks noChangeArrowheads="1"/>
          </p:cNvSpPr>
          <p:nvPr/>
        </p:nvSpPr>
        <p:spPr bwMode="auto">
          <a:xfrm>
            <a:off x="3761290" y="1484314"/>
            <a:ext cx="992772"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a:buSzPct val="90000"/>
              <a:buFont typeface="Wingdings" pitchFamily="2" charset="2"/>
              <a:buNone/>
            </a:pPr>
            <a:r>
              <a:rPr lang="en-US" altLang="en-US" sz="2000"/>
              <a:t>Peak T</a:t>
            </a:r>
          </a:p>
        </p:txBody>
      </p:sp>
      <p:sp>
        <p:nvSpPr>
          <p:cNvPr id="22538" name="Text Box 10"/>
          <p:cNvSpPr txBox="1">
            <a:spLocks noChangeArrowheads="1"/>
          </p:cNvSpPr>
          <p:nvPr/>
        </p:nvSpPr>
        <p:spPr bwMode="auto">
          <a:xfrm>
            <a:off x="1130104" y="3679825"/>
            <a:ext cx="1250855"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a:buSzPct val="90000"/>
              <a:buFont typeface="Wingdings" pitchFamily="2" charset="2"/>
              <a:buNone/>
            </a:pPr>
            <a:r>
              <a:rPr lang="en-US" altLang="en-US" sz="2000"/>
              <a:t>Placing T</a:t>
            </a:r>
          </a:p>
        </p:txBody>
      </p:sp>
      <p:sp>
        <p:nvSpPr>
          <p:cNvPr id="22539" name="Text Box 11"/>
          <p:cNvSpPr txBox="1">
            <a:spLocks noChangeArrowheads="1"/>
          </p:cNvSpPr>
          <p:nvPr/>
        </p:nvSpPr>
        <p:spPr bwMode="auto">
          <a:xfrm>
            <a:off x="1182566" y="5084764"/>
            <a:ext cx="2417885"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lgn="ctr">
              <a:buSzPct val="90000"/>
              <a:buFont typeface="Wingdings" pitchFamily="2" charset="2"/>
              <a:buNone/>
            </a:pPr>
            <a:r>
              <a:rPr lang="en-US" altLang="en-US" sz="2000"/>
              <a:t>Heat generated by cement hydration = </a:t>
            </a:r>
            <a:br>
              <a:rPr lang="en-US" altLang="en-US" sz="2000"/>
            </a:br>
            <a:r>
              <a:rPr lang="en-US" altLang="en-US" sz="2000"/>
              <a:t>f (cement type and content)</a:t>
            </a:r>
          </a:p>
        </p:txBody>
      </p:sp>
      <p:sp>
        <p:nvSpPr>
          <p:cNvPr id="22540" name="Text Box 12"/>
          <p:cNvSpPr txBox="1">
            <a:spLocks noChangeArrowheads="1"/>
          </p:cNvSpPr>
          <p:nvPr/>
        </p:nvSpPr>
        <p:spPr bwMode="auto">
          <a:xfrm>
            <a:off x="3840774" y="5084764"/>
            <a:ext cx="4453303"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spcAft>
                <a:spcPct val="30000"/>
              </a:spcAft>
              <a:buClr>
                <a:schemeClr val="accent1"/>
              </a:buClr>
              <a:buFont typeface="Wingdings" pitchFamily="2" charset="2"/>
              <a:buChar char="§"/>
              <a:defRPr sz="2400">
                <a:solidFill>
                  <a:schemeClr val="tx1"/>
                </a:solidFill>
                <a:latin typeface="Arial" charset="0"/>
                <a:cs typeface="Arial" charset="0"/>
              </a:defRPr>
            </a:lvl1pPr>
            <a:lvl2pPr marL="742950" indent="-285750" algn="l" eaLnBrk="0" hangingPunct="0">
              <a:buClr>
                <a:schemeClr val="accent1"/>
              </a:buClr>
              <a:buSzPct val="80000"/>
              <a:buFont typeface="Webdings" pitchFamily="18" charset="2"/>
              <a:buChar char="4"/>
              <a:defRPr sz="2000">
                <a:solidFill>
                  <a:schemeClr val="tx1"/>
                </a:solidFill>
                <a:latin typeface="Arial" charset="0"/>
                <a:cs typeface="Arial" charset="0"/>
              </a:defRPr>
            </a:lvl2pPr>
            <a:lvl3pPr marL="1143000" indent="-228600" algn="l" eaLnBrk="0" hangingPunct="0">
              <a:spcBef>
                <a:spcPct val="30000"/>
              </a:spcBef>
              <a:buClr>
                <a:schemeClr val="accent1"/>
              </a:buClr>
              <a:buFont typeface="Wide Latin" pitchFamily="18" charset="0"/>
              <a:buChar char="-"/>
              <a:defRPr sz="1600">
                <a:solidFill>
                  <a:schemeClr val="tx1"/>
                </a:solidFill>
                <a:latin typeface="Arial" charset="0"/>
                <a:cs typeface="Arial" charset="0"/>
              </a:defRPr>
            </a:lvl3pPr>
            <a:lvl4pPr marL="1600200" indent="-228600" algn="l" eaLnBrk="0" hangingPunct="0">
              <a:spcBef>
                <a:spcPct val="20000"/>
              </a:spcBef>
              <a:buClr>
                <a:srgbClr val="FF0000"/>
              </a:buClr>
              <a:buChar char="–"/>
              <a:defRPr sz="2000">
                <a:solidFill>
                  <a:schemeClr val="tx1"/>
                </a:solidFill>
                <a:latin typeface="Arial" charset="0"/>
                <a:cs typeface="Arial" charset="0"/>
              </a:defRPr>
            </a:lvl4pPr>
            <a:lvl5pPr marL="2057400" indent="-228600" algn="l" eaLnBrk="0" hangingPunct="0">
              <a:spcBef>
                <a:spcPct val="20000"/>
              </a:spcBef>
              <a:buClr>
                <a:srgbClr val="FF0000"/>
              </a:buClr>
              <a:buSzPct val="5500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0000"/>
              </a:buClr>
              <a:buSzPct val="55000"/>
              <a:buChar char="»"/>
              <a:defRPr sz="2000">
                <a:solidFill>
                  <a:schemeClr val="tx1"/>
                </a:solidFill>
                <a:latin typeface="Arial" charset="0"/>
                <a:cs typeface="Arial" charset="0"/>
              </a:defRPr>
            </a:lvl9pPr>
          </a:lstStyle>
          <a:p>
            <a:pPr>
              <a:buSzPct val="90000"/>
              <a:buFont typeface="Wingdings" pitchFamily="2" charset="2"/>
              <a:buNone/>
            </a:pPr>
            <a:r>
              <a:rPr lang="en-US" altLang="en-US" sz="2000" dirty="0"/>
              <a:t>Dissipation of heat to the environment = </a:t>
            </a:r>
            <a:br>
              <a:rPr lang="en-US" altLang="en-US" sz="2000" dirty="0"/>
            </a:br>
            <a:r>
              <a:rPr lang="en-US" altLang="en-US" sz="2000" dirty="0"/>
              <a:t>f (dimensions, construction process, ambient conditions)</a:t>
            </a:r>
          </a:p>
        </p:txBody>
      </p:sp>
    </p:spTree>
    <p:extLst>
      <p:ext uri="{BB962C8B-B14F-4D97-AF65-F5344CB8AC3E}">
        <p14:creationId xmlns:p14="http://schemas.microsoft.com/office/powerpoint/2010/main" val="1110409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229600" cy="4678363"/>
          </a:xfrm>
        </p:spPr>
        <p:txBody>
          <a:bodyPr>
            <a:normAutofit fontScale="92500" lnSpcReduction="10000"/>
          </a:bodyPr>
          <a:lstStyle/>
          <a:p>
            <a:endParaRPr lang="en-US" dirty="0" smtClean="0"/>
          </a:p>
          <a:p>
            <a:r>
              <a:rPr lang="en-US" b="1" dirty="0" smtClean="0"/>
              <a:t>No. </a:t>
            </a:r>
            <a:r>
              <a:rPr lang="en-US" dirty="0" smtClean="0"/>
              <a:t>	</a:t>
            </a:r>
            <a:r>
              <a:rPr lang="en-US" b="1" dirty="0" smtClean="0"/>
              <a:t>Cement Type </a:t>
            </a:r>
            <a:r>
              <a:rPr lang="en-US" dirty="0" smtClean="0"/>
              <a:t>	                              </a:t>
            </a:r>
            <a:r>
              <a:rPr lang="en-US" b="1" dirty="0" smtClean="0"/>
              <a:t>Heat of Hydration </a:t>
            </a:r>
          </a:p>
          <a:p>
            <a:pPr marL="0" indent="0">
              <a:buNone/>
            </a:pPr>
            <a:r>
              <a:rPr lang="en-US" b="1" dirty="0" smtClean="0"/>
              <a:t>                                                                     at 100% Hydration </a:t>
            </a:r>
          </a:p>
          <a:p>
            <a:pPr marL="0" indent="0">
              <a:buNone/>
            </a:pPr>
            <a:r>
              <a:rPr lang="en-US" b="1" dirty="0" smtClean="0"/>
              <a:t>                                                                             (</a:t>
            </a:r>
            <a:r>
              <a:rPr lang="en-US" b="1" dirty="0" err="1" smtClean="0"/>
              <a:t>cal</a:t>
            </a:r>
            <a:r>
              <a:rPr lang="en-US" b="1" dirty="0" smtClean="0"/>
              <a:t>/g) </a:t>
            </a:r>
          </a:p>
          <a:p>
            <a:pPr marL="0" indent="0">
              <a:buNone/>
            </a:pPr>
            <a:r>
              <a:rPr lang="en-US" dirty="0" smtClean="0"/>
              <a:t>	</a:t>
            </a:r>
          </a:p>
          <a:p>
            <a:r>
              <a:rPr lang="en-US" dirty="0" smtClean="0"/>
              <a:t>1 	Type I Cement 	                                 	   114 	</a:t>
            </a:r>
          </a:p>
          <a:p>
            <a:r>
              <a:rPr lang="en-US" dirty="0" smtClean="0"/>
              <a:t>2 	Type I Cement + 15% Class C Fly Ash 	   113 	</a:t>
            </a:r>
          </a:p>
          <a:p>
            <a:r>
              <a:rPr lang="en-US" dirty="0" smtClean="0"/>
              <a:t>3 	Type I Cement + 25% Class C Fly Ash 	   112 	</a:t>
            </a:r>
          </a:p>
          <a:p>
            <a:r>
              <a:rPr lang="en-US" dirty="0" smtClean="0"/>
              <a:t>4 	Type I Cement + 35% Class C Fly Ash 	   111 	</a:t>
            </a:r>
          </a:p>
          <a:p>
            <a:r>
              <a:rPr lang="en-US" dirty="0" smtClean="0"/>
              <a:t>5 	Type I Cement + 45% Class C Fly Ash 	   110 	</a:t>
            </a:r>
          </a:p>
          <a:p>
            <a:r>
              <a:rPr lang="en-US" dirty="0" smtClean="0"/>
              <a:t>6 	Type I Cement + 15% Class F Fly Ash 	   106 	</a:t>
            </a:r>
          </a:p>
          <a:p>
            <a:r>
              <a:rPr lang="en-US" dirty="0" smtClean="0"/>
              <a:t>7 	Type I Cement + 25% Class F Fly Ash 	   101 	</a:t>
            </a:r>
          </a:p>
          <a:p>
            <a:r>
              <a:rPr lang="en-US" dirty="0" smtClean="0"/>
              <a:t>8 	Type I Cement + 35% Class F Fly Ash 	   95 	</a:t>
            </a:r>
          </a:p>
          <a:p>
            <a:r>
              <a:rPr lang="en-US" dirty="0" smtClean="0"/>
              <a:t>9 	Type I Cement + 45% Class F Fly Ash 	   88 	</a:t>
            </a:r>
          </a:p>
          <a:p>
            <a:r>
              <a:rPr lang="en-US" dirty="0" smtClean="0"/>
              <a:t>10 	Type I Cement + 30% GGBFS	              113 	</a:t>
            </a:r>
          </a:p>
          <a:p>
            <a:r>
              <a:rPr lang="en-US" dirty="0" smtClean="0"/>
              <a:t>11 	Type I Cement + 50% GGBFS        	  112 	</a:t>
            </a:r>
            <a:endParaRPr lang="en-US" dirty="0"/>
          </a:p>
        </p:txBody>
      </p:sp>
      <p:sp>
        <p:nvSpPr>
          <p:cNvPr id="3" name="Rectangle 2"/>
          <p:cNvSpPr/>
          <p:nvPr/>
        </p:nvSpPr>
        <p:spPr>
          <a:xfrm>
            <a:off x="228600" y="39469"/>
            <a:ext cx="6248400" cy="800219"/>
          </a:xfrm>
          <a:prstGeom prst="rect">
            <a:avLst/>
          </a:prstGeom>
        </p:spPr>
        <p:txBody>
          <a:bodyPr wrap="square">
            <a:spAutoFit/>
          </a:bodyPr>
          <a:lstStyle/>
          <a:p>
            <a:endParaRPr lang="en-US" dirty="0"/>
          </a:p>
          <a:p>
            <a:r>
              <a:rPr lang="en-US" sz="2800" b="1" dirty="0"/>
              <a:t>Mix Design: SCMs </a:t>
            </a:r>
          </a:p>
        </p:txBody>
      </p:sp>
      <p:sp>
        <p:nvSpPr>
          <p:cNvPr id="4" name="Rectangle 3"/>
          <p:cNvSpPr/>
          <p:nvPr/>
        </p:nvSpPr>
        <p:spPr>
          <a:xfrm>
            <a:off x="228600" y="5846802"/>
            <a:ext cx="8991600" cy="553998"/>
          </a:xfrm>
          <a:prstGeom prst="rect">
            <a:avLst/>
          </a:prstGeom>
        </p:spPr>
        <p:txBody>
          <a:bodyPr wrap="square">
            <a:spAutoFit/>
          </a:bodyPr>
          <a:lstStyle/>
          <a:p>
            <a:endParaRPr lang="en-US" dirty="0"/>
          </a:p>
          <a:p>
            <a:r>
              <a:rPr lang="en-US" sz="1200" dirty="0"/>
              <a:t>ACI Materials Journal, “Heat of Hydration Models for </a:t>
            </a:r>
            <a:r>
              <a:rPr lang="en-US" sz="1200" dirty="0" err="1"/>
              <a:t>Cementitious</a:t>
            </a:r>
            <a:r>
              <a:rPr lang="en-US" sz="1200" dirty="0"/>
              <a:t> Materials”, Title no. 102-M04 </a:t>
            </a:r>
          </a:p>
        </p:txBody>
      </p:sp>
    </p:spTree>
    <p:extLst>
      <p:ext uri="{BB962C8B-B14F-4D97-AF65-F5344CB8AC3E}">
        <p14:creationId xmlns:p14="http://schemas.microsoft.com/office/powerpoint/2010/main" val="2314851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7530612" cy="500062"/>
          </a:xfrm>
        </p:spPr>
        <p:txBody>
          <a:bodyPr>
            <a:normAutofit fontScale="90000"/>
          </a:bodyPr>
          <a:lstStyle/>
          <a:p>
            <a:r>
              <a:rPr lang="en-US" altLang="en-US" b="1" dirty="0" smtClean="0"/>
              <a:t>Two Key Criteria for compliance</a:t>
            </a:r>
          </a:p>
        </p:txBody>
      </p:sp>
      <p:sp>
        <p:nvSpPr>
          <p:cNvPr id="28675" name="Rectangle 3"/>
          <p:cNvSpPr>
            <a:spLocks noGrp="1" noChangeArrowheads="1"/>
          </p:cNvSpPr>
          <p:nvPr>
            <p:ph type="body" idx="1"/>
          </p:nvPr>
        </p:nvSpPr>
        <p:spPr>
          <a:xfrm>
            <a:off x="457200" y="914400"/>
            <a:ext cx="8229600" cy="4525963"/>
          </a:xfrm>
          <a:noFill/>
          <a:extLst>
            <a:ext uri="{91240B29-F687-4F45-9708-019B960494DF}">
              <a14:hiddenLine xmlns:a14="http://schemas.microsoft.com/office/drawing/2010/main" w="9525">
                <a:solidFill>
                  <a:srgbClr val="0000FF"/>
                </a:solidFill>
                <a:miter lim="800000"/>
                <a:headEnd/>
                <a:tailEnd/>
              </a14:hiddenLine>
            </a:ext>
          </a:extLst>
        </p:spPr>
        <p:txBody>
          <a:bodyPr>
            <a:normAutofit fontScale="77500" lnSpcReduction="20000"/>
          </a:bodyPr>
          <a:lstStyle/>
          <a:p>
            <a:pPr lvl="1">
              <a:lnSpc>
                <a:spcPct val="90000"/>
              </a:lnSpc>
              <a:buFont typeface="Webdings" pitchFamily="18" charset="2"/>
              <a:buNone/>
            </a:pPr>
            <a:r>
              <a:rPr lang="en-US" altLang="en-US" i="1" u="sng" dirty="0" smtClean="0">
                <a:solidFill>
                  <a:srgbClr val="0070C0"/>
                </a:solidFill>
              </a:rPr>
              <a:t>Criteria 1(Peak Temperature)</a:t>
            </a:r>
          </a:p>
          <a:p>
            <a:pPr lvl="1">
              <a:lnSpc>
                <a:spcPct val="90000"/>
              </a:lnSpc>
              <a:buFont typeface="Webdings" pitchFamily="18" charset="2"/>
              <a:buNone/>
            </a:pPr>
            <a:endParaRPr lang="en-US" altLang="en-US" i="1" u="sng" dirty="0" smtClean="0"/>
          </a:p>
          <a:p>
            <a:pPr lvl="1" fontAlgn="ctr"/>
            <a:r>
              <a:rPr lang="en-US" altLang="en-US" i="1" dirty="0" smtClean="0"/>
              <a:t>Maximum peak temperature not exceeding 70°C. </a:t>
            </a:r>
          </a:p>
          <a:p>
            <a:pPr lvl="1" fontAlgn="ctr"/>
            <a:r>
              <a:rPr lang="en-US" altLang="en-US" i="1" dirty="0" smtClean="0"/>
              <a:t>Some specifications may be more relaxed depending on the cement type used and prove of evidence that specified peak temperature is not reached. Mock-up are usually done to reflect casting conditions.</a:t>
            </a:r>
          </a:p>
          <a:p>
            <a:pPr lvl="1" fontAlgn="ctr"/>
            <a:r>
              <a:rPr lang="en-US" altLang="en-US" i="1" dirty="0" smtClean="0"/>
              <a:t>Some specifications can be more stringent with a much lower temperature down to 60°C depending on the structural use. </a:t>
            </a:r>
          </a:p>
          <a:p>
            <a:pPr lvl="1" fontAlgn="ctr"/>
            <a:endParaRPr lang="en-US" altLang="en-US" i="1" dirty="0" smtClean="0"/>
          </a:p>
          <a:p>
            <a:pPr lvl="1">
              <a:lnSpc>
                <a:spcPct val="90000"/>
              </a:lnSpc>
              <a:buFont typeface="Webdings" pitchFamily="18" charset="2"/>
              <a:buNone/>
            </a:pPr>
            <a:r>
              <a:rPr lang="en-US" altLang="en-US" i="1" u="sng" dirty="0" smtClean="0">
                <a:solidFill>
                  <a:srgbClr val="0070C0"/>
                </a:solidFill>
              </a:rPr>
              <a:t>Criteria 2(Temperature Differential)</a:t>
            </a:r>
          </a:p>
          <a:p>
            <a:pPr lvl="1">
              <a:lnSpc>
                <a:spcPct val="90000"/>
              </a:lnSpc>
              <a:buFont typeface="Webdings" pitchFamily="18" charset="2"/>
              <a:buNone/>
            </a:pPr>
            <a:endParaRPr lang="en-US" altLang="en-US" i="1" u="sng" dirty="0" smtClean="0"/>
          </a:p>
          <a:p>
            <a:pPr lvl="1" fontAlgn="ctr"/>
            <a:r>
              <a:rPr lang="en-US" altLang="en-US" i="1" dirty="0" smtClean="0"/>
              <a:t>Temperature differential between two points is not more than 20°C. Some specifications may specify a temperature gradient of 20°C. </a:t>
            </a:r>
          </a:p>
        </p:txBody>
      </p:sp>
    </p:spTree>
    <p:extLst>
      <p:ext uri="{BB962C8B-B14F-4D97-AF65-F5344CB8AC3E}">
        <p14:creationId xmlns:p14="http://schemas.microsoft.com/office/powerpoint/2010/main" val="121883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7038975" y="857232"/>
            <a:ext cx="2105025" cy="2219325"/>
          </a:xfrm>
          <a:prstGeom prst="rect">
            <a:avLst/>
          </a:prstGeom>
          <a:noFill/>
          <a:ln w="9525">
            <a:noFill/>
            <a:miter lim="800000"/>
            <a:headEnd/>
            <a:tailEnd/>
          </a:ln>
          <a:effectLst/>
        </p:spPr>
      </p:pic>
      <p:sp>
        <p:nvSpPr>
          <p:cNvPr id="29698" name="Rectangle 2"/>
          <p:cNvSpPr>
            <a:spLocks noGrp="1" noChangeArrowheads="1"/>
          </p:cNvSpPr>
          <p:nvPr>
            <p:ph type="title"/>
          </p:nvPr>
        </p:nvSpPr>
        <p:spPr>
          <a:xfrm>
            <a:off x="152400" y="0"/>
            <a:ext cx="8839200" cy="762000"/>
          </a:xfrm>
        </p:spPr>
        <p:txBody>
          <a:bodyPr>
            <a:normAutofit/>
          </a:bodyPr>
          <a:lstStyle/>
          <a:p>
            <a:r>
              <a:rPr lang="en-US" altLang="en-US" sz="3200" b="1" dirty="0" smtClean="0"/>
              <a:t>Possible solutions to comply with Criteria 1</a:t>
            </a:r>
          </a:p>
        </p:txBody>
      </p:sp>
      <p:sp>
        <p:nvSpPr>
          <p:cNvPr id="29699" name="Rectangle 3"/>
          <p:cNvSpPr>
            <a:spLocks noGrp="1" noChangeArrowheads="1"/>
          </p:cNvSpPr>
          <p:nvPr>
            <p:ph type="body" idx="1"/>
          </p:nvPr>
        </p:nvSpPr>
        <p:spPr>
          <a:xfrm>
            <a:off x="142844" y="1071546"/>
            <a:ext cx="8229600" cy="4525963"/>
          </a:xfrm>
          <a:noFill/>
          <a:extLst>
            <a:ext uri="{91240B29-F687-4F45-9708-019B960494DF}">
              <a14:hiddenLine xmlns:a14="http://schemas.microsoft.com/office/drawing/2010/main" w="9525">
                <a:solidFill>
                  <a:srgbClr val="0000FF"/>
                </a:solidFill>
                <a:miter lim="800000"/>
                <a:headEnd/>
                <a:tailEnd/>
              </a14:hiddenLine>
            </a:ext>
          </a:extLst>
        </p:spPr>
        <p:txBody>
          <a:bodyPr>
            <a:normAutofit fontScale="92500" lnSpcReduction="20000"/>
          </a:bodyPr>
          <a:lstStyle/>
          <a:p>
            <a:pPr lvl="1">
              <a:lnSpc>
                <a:spcPct val="90000"/>
              </a:lnSpc>
              <a:buFont typeface="Webdings" pitchFamily="18" charset="2"/>
              <a:buNone/>
            </a:pPr>
            <a:r>
              <a:rPr lang="en-US" altLang="en-US" i="1" dirty="0" smtClean="0"/>
              <a:t>Criteria 1(Peak Temperature) : </a:t>
            </a:r>
          </a:p>
          <a:p>
            <a:pPr lvl="1">
              <a:lnSpc>
                <a:spcPct val="90000"/>
              </a:lnSpc>
              <a:buFont typeface="Webdings" pitchFamily="18" charset="2"/>
              <a:buNone/>
            </a:pPr>
            <a:endParaRPr lang="en-US" altLang="en-US" i="1" dirty="0" smtClean="0"/>
          </a:p>
          <a:p>
            <a:pPr lvl="1">
              <a:lnSpc>
                <a:spcPct val="90000"/>
              </a:lnSpc>
              <a:buFont typeface="Webdings" pitchFamily="18" charset="2"/>
              <a:buNone/>
            </a:pPr>
            <a:r>
              <a:rPr lang="en-US" altLang="en-US" sz="2600" i="1" dirty="0" smtClean="0"/>
              <a:t>Maximum peak temperature not exceeding 70°C. </a:t>
            </a:r>
            <a:endParaRPr lang="en-US" altLang="en-US" sz="2600" i="1" u="sng" dirty="0" smtClean="0"/>
          </a:p>
          <a:p>
            <a:pPr lvl="1">
              <a:lnSpc>
                <a:spcPct val="90000"/>
              </a:lnSpc>
              <a:buFont typeface="Webdings" pitchFamily="18" charset="2"/>
              <a:buNone/>
            </a:pPr>
            <a:endParaRPr lang="en-US" altLang="en-US" i="1" u="sng" dirty="0" smtClean="0"/>
          </a:p>
          <a:p>
            <a:pPr lvl="1" fontAlgn="ctr"/>
            <a:r>
              <a:rPr lang="en-US" altLang="en-US" sz="1800" i="1" dirty="0" smtClean="0"/>
              <a:t>Control temperature of raw materials to ensure initial </a:t>
            </a:r>
          </a:p>
          <a:p>
            <a:pPr lvl="1" fontAlgn="ctr">
              <a:buNone/>
            </a:pPr>
            <a:r>
              <a:rPr lang="en-US" altLang="en-US" sz="1800" i="1" dirty="0" smtClean="0"/>
              <a:t>concrete temperature is as low as possible.)</a:t>
            </a:r>
          </a:p>
          <a:p>
            <a:pPr lvl="1" fontAlgn="ctr"/>
            <a:endParaRPr lang="en-US" altLang="en-US" sz="1800" i="1" dirty="0" smtClean="0"/>
          </a:p>
          <a:p>
            <a:pPr lvl="1" fontAlgn="ctr"/>
            <a:r>
              <a:rPr lang="en-US" altLang="en-US" sz="1800" i="1" dirty="0" smtClean="0"/>
              <a:t>Cement fineness </a:t>
            </a:r>
          </a:p>
          <a:p>
            <a:pPr lvl="2" fontAlgn="ctr">
              <a:buFont typeface="Wide Latin" pitchFamily="18" charset="0"/>
              <a:buNone/>
            </a:pPr>
            <a:endParaRPr lang="en-US" altLang="en-US" sz="1400" i="1" dirty="0" smtClean="0"/>
          </a:p>
          <a:p>
            <a:pPr lvl="1" fontAlgn="ctr"/>
            <a:r>
              <a:rPr lang="en-US" altLang="en-US" sz="1800" i="1" dirty="0" smtClean="0"/>
              <a:t>Use of low heat cement. (PFA or GGBS)</a:t>
            </a:r>
          </a:p>
          <a:p>
            <a:pPr lvl="1" fontAlgn="ctr"/>
            <a:endParaRPr lang="en-US" altLang="en-US" sz="1800" i="1" dirty="0" smtClean="0"/>
          </a:p>
          <a:p>
            <a:pPr lvl="1" fontAlgn="ctr"/>
            <a:r>
              <a:rPr lang="en-US" altLang="en-US" sz="1800" i="1" dirty="0" smtClean="0"/>
              <a:t>Better mix design with lower cement content or bigger size aggregates.</a:t>
            </a:r>
          </a:p>
          <a:p>
            <a:pPr lvl="1" fontAlgn="ctr"/>
            <a:endParaRPr lang="en-US" altLang="en-US" sz="1800" i="1" dirty="0" smtClean="0"/>
          </a:p>
          <a:p>
            <a:pPr lvl="1" fontAlgn="ctr"/>
            <a:r>
              <a:rPr lang="en-US" altLang="en-US" sz="1800" i="1" dirty="0" smtClean="0"/>
              <a:t>Admixtures, silica fume</a:t>
            </a:r>
          </a:p>
          <a:p>
            <a:pPr lvl="1" fontAlgn="ctr"/>
            <a:endParaRPr lang="en-US" altLang="en-US" sz="1800" i="1" dirty="0" smtClean="0"/>
          </a:p>
          <a:p>
            <a:pPr lvl="1" fontAlgn="ctr"/>
            <a:r>
              <a:rPr lang="en-US" altLang="en-US" sz="1800" i="1" dirty="0" smtClean="0"/>
              <a:t>Cooling systems (liquid nitrogen, piping systems).</a:t>
            </a:r>
          </a:p>
        </p:txBody>
      </p:sp>
      <p:pic>
        <p:nvPicPr>
          <p:cNvPr id="4" name="Picture 2" descr="https://encrypted-tbn3.gstatic.com/images?q=tbn:ANd9GcQ9SkYB24NHezwKcVOwRt0Ya6NL4D2jXS6zIuaeWHrSv4XZdT6k"/>
          <p:cNvPicPr>
            <a:picLocks noChangeAspect="1" noChangeArrowheads="1"/>
          </p:cNvPicPr>
          <p:nvPr/>
        </p:nvPicPr>
        <p:blipFill>
          <a:blip r:embed="rId3" cstate="print"/>
          <a:srcRect/>
          <a:stretch>
            <a:fillRect/>
          </a:stretch>
        </p:blipFill>
        <p:spPr bwMode="auto">
          <a:xfrm>
            <a:off x="5715008" y="4714884"/>
            <a:ext cx="3048000" cy="1981200"/>
          </a:xfrm>
          <a:prstGeom prst="rect">
            <a:avLst/>
          </a:prstGeom>
          <a:noFill/>
        </p:spPr>
      </p:pic>
    </p:spTree>
    <p:extLst>
      <p:ext uri="{BB962C8B-B14F-4D97-AF65-F5344CB8AC3E}">
        <p14:creationId xmlns:p14="http://schemas.microsoft.com/office/powerpoint/2010/main" val="4021738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TotalTime>
  <Words>2331</Words>
  <Application>Microsoft Office PowerPoint</Application>
  <PresentationFormat>On-screen Show (4:3)</PresentationFormat>
  <Paragraphs>372</Paragraphs>
  <Slides>29</Slides>
  <Notes>2</Notes>
  <HiddenSlides>0</HiddenSlides>
  <MMClips>0</MMClips>
  <ScaleCrop>false</ScaleCrop>
  <HeadingPairs>
    <vt:vector size="10" baseType="variant">
      <vt:variant>
        <vt:lpstr>Fonts Used</vt:lpstr>
      </vt:variant>
      <vt:variant>
        <vt:i4>9</vt:i4>
      </vt:variant>
      <vt:variant>
        <vt:lpstr>Theme</vt:lpstr>
      </vt:variant>
      <vt:variant>
        <vt:i4>1</vt:i4>
      </vt:variant>
      <vt:variant>
        <vt:lpstr>Links</vt:lpstr>
      </vt:variant>
      <vt:variant>
        <vt:i4>2</vt:i4>
      </vt:variant>
      <vt:variant>
        <vt:lpstr>Embedded OLE Servers</vt:lpstr>
      </vt:variant>
      <vt:variant>
        <vt:i4>0</vt:i4>
      </vt:variant>
      <vt:variant>
        <vt:lpstr>Slide Titles</vt:lpstr>
      </vt:variant>
      <vt:variant>
        <vt:i4>29</vt:i4>
      </vt:variant>
    </vt:vector>
  </HeadingPairs>
  <TitlesOfParts>
    <vt:vector size="41" baseType="lpstr">
      <vt:lpstr>ＭＳ Ｐゴシック</vt:lpstr>
      <vt:lpstr>Arial</vt:lpstr>
      <vt:lpstr>Calibri</vt:lpstr>
      <vt:lpstr>Tahoma</vt:lpstr>
      <vt:lpstr>Times New Roman</vt:lpstr>
      <vt:lpstr>Verdana</vt:lpstr>
      <vt:lpstr>Webdings</vt:lpstr>
      <vt:lpstr>Wide Latin</vt:lpstr>
      <vt:lpstr>Wingdings</vt:lpstr>
      <vt:lpstr>Office Theme</vt:lpstr>
      <vt:lpstr>C:\Users\a.kulkarni\projects\shelter,temperature control\use of ice.xls!mtrl temp to cool conc!R5C2:R7C5</vt:lpstr>
      <vt:lpstr>???</vt:lpstr>
      <vt:lpstr>PowerPoint Presentation</vt:lpstr>
      <vt:lpstr>PowerPoint Presentation</vt:lpstr>
      <vt:lpstr>PowerPoint Presentation</vt:lpstr>
      <vt:lpstr>PowerPoint Presentation</vt:lpstr>
      <vt:lpstr>Cement Hydration Generates Heat</vt:lpstr>
      <vt:lpstr>Thermal evolution over time in mass concrete </vt:lpstr>
      <vt:lpstr>PowerPoint Presentation</vt:lpstr>
      <vt:lpstr>Two Key Criteria for compliance</vt:lpstr>
      <vt:lpstr>Possible solutions to comply with Criteria 1</vt:lpstr>
      <vt:lpstr>Evaluation of thermal stresses</vt:lpstr>
      <vt:lpstr>PowerPoint Presentation</vt:lpstr>
      <vt:lpstr>PowerPoint Presentation</vt:lpstr>
      <vt:lpstr>PowerPoint Presentation</vt:lpstr>
      <vt:lpstr>PowerPoint Presentation</vt:lpstr>
      <vt:lpstr>Raw Materials temperature &amp; its effect on fresh concrete temperature</vt:lpstr>
      <vt:lpstr>Ways to cool aggregates</vt:lpstr>
      <vt:lpstr>Chill Water System &amp; Ice Factory</vt:lpstr>
      <vt:lpstr>How to estimate the fresh concrete temperature?</vt:lpstr>
      <vt:lpstr>Injection of liquid nitrogen to cool concrete</vt:lpstr>
      <vt:lpstr>Possible solutions to comply with Criteria 2</vt:lpstr>
      <vt:lpstr>Insulation to prevent rapid heat loss at surface</vt:lpstr>
      <vt:lpstr>Layering method and thermocouples installation of mockup</vt:lpstr>
      <vt:lpstr>Example of a Mock up</vt:lpstr>
      <vt:lpstr>Criteria 3</vt:lpstr>
      <vt:lpstr>Planning Check list</vt:lpstr>
      <vt:lpstr>Planning Check-list</vt:lpstr>
      <vt:lpstr>Planning Check-list</vt:lpstr>
      <vt:lpstr>Planning Check-list</vt:lpstr>
      <vt:lpstr>Planning Check-list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debabrata.c</dc:creator>
  <cp:lastModifiedBy>Devendra Pandey</cp:lastModifiedBy>
  <cp:revision>247</cp:revision>
  <dcterms:created xsi:type="dcterms:W3CDTF">2013-07-22T08:43:52Z</dcterms:created>
  <dcterms:modified xsi:type="dcterms:W3CDTF">2019-07-24T15:32:53Z</dcterms:modified>
</cp:coreProperties>
</file>