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7" r:id="rId3"/>
    <p:sldId id="352" r:id="rId4"/>
    <p:sldId id="358" r:id="rId5"/>
    <p:sldId id="357" r:id="rId6"/>
    <p:sldId id="359" r:id="rId7"/>
    <p:sldId id="360" r:id="rId8"/>
    <p:sldId id="361" r:id="rId9"/>
    <p:sldId id="362" r:id="rId10"/>
    <p:sldId id="367" r:id="rId11"/>
    <p:sldId id="365" r:id="rId12"/>
    <p:sldId id="369" r:id="rId13"/>
    <p:sldId id="368" r:id="rId14"/>
    <p:sldId id="370" r:id="rId15"/>
    <p:sldId id="3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2265" autoAdjust="0"/>
  </p:normalViewPr>
  <p:slideViewPr>
    <p:cSldViewPr>
      <p:cViewPr varScale="1">
        <p:scale>
          <a:sx n="68" d="100"/>
          <a:sy n="68" d="100"/>
        </p:scale>
        <p:origin x="480" y="60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B4E560-B488-4FDD-B041-084B9BB36A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Battery Waste Management Rules, 2022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0226B-7F3B-455C-9853-53995BF11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22FE4-8E51-49F1-8A61-980FA8A24CFF}" type="datetime1">
              <a:rPr lang="en-IN" smtClean="0"/>
              <a:t>28-11-2023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10F2F-99E7-4379-97F0-39F9F360AC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Battery Waste Management Rules, 2022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D577A-AED1-4B8C-AC43-ADA4A94AAB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8081-6EBF-4994-B200-3E6565AC057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03686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Battery Waste Management Rules, 2022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EBCE2-CF1D-4D6F-9BD6-4C7447C61C6A}" type="datetime1">
              <a:rPr lang="en-IN" smtClean="0"/>
              <a:t>28-11-2023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Battery Waste Management Rules, 2022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A5BCB-38D8-4720-9B3D-92AFBCC0A0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715643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B5655-2086-464D-BECE-4D077D47E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A5BCB-38D8-4720-9B3D-92AFBCC0A09A}" type="slidenum">
              <a:rPr lang="en-IN" smtClean="0"/>
              <a:pPr/>
              <a:t>1</a:t>
            </a:fld>
            <a:endParaRPr lang="en-IN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E9AEC48-2F1B-4F5E-8DA7-D445DB522B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Battery Waste Management Rules, 2022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6F408-925C-4CAE-9131-89BEFCD75D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08080A-CA96-46B1-ABA9-4BC85CF63484}" type="datetime1">
              <a:rPr lang="en-IN" smtClean="0"/>
              <a:t>28-11-2023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F8FC0B-C6B0-4AD7-A6BF-4E88F7C543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Battery Waste Management Rules,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107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2C88B-43C9-4EA6-8D20-F01FD24BA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A5BCB-38D8-4720-9B3D-92AFBCC0A09A}" type="slidenum">
              <a:rPr lang="en-IN" smtClean="0"/>
              <a:pPr/>
              <a:t>14</a:t>
            </a:fld>
            <a:endParaRPr lang="en-IN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BF1F48D-73A3-4E27-AAE7-8CE7A175C78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Battery Waste Management Rules, 2022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09D86-B941-4EB6-8A5F-F96E5741E6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D04D64-EA41-43E8-8678-44BF00FB99EF}" type="datetime1">
              <a:rPr lang="en-IN" smtClean="0"/>
              <a:t>28-11-2023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23C06-630E-4FEF-96C2-2E52879DD4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Battery Waste Management Rules,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107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2B2D-1B07-46BC-AE2D-BEE7D9965BBF}" type="datetime1">
              <a:rPr lang="en-IN" smtClean="0"/>
              <a:t>28-11-2023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19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21FF-4B63-4C8A-9C35-AA66DAAD01D5}" type="datetime1">
              <a:rPr lang="en-IN" smtClean="0"/>
              <a:t>28-11-2023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932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D377-C408-43A1-9677-D8F2DB03E41B}" type="datetime1">
              <a:rPr lang="en-IN" smtClean="0"/>
              <a:t>28-11-2023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19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A4C05-3D30-4540-9355-C5F477B56D69}" type="datetime1">
              <a:rPr lang="en-IN" smtClean="0"/>
              <a:t>28-11-2023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FE27-48EC-49E3-B523-461FEFB7B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5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32274-7B82-4A51-9190-F35CC97AD299}" type="datetime1">
              <a:rPr lang="en-IN" smtClean="0"/>
              <a:t>28-11-2023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CA5C2-D949-4E08-B34C-4E74D8B7D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9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FDDA-5171-4139-9A62-F7F865382B27}" type="datetime1">
              <a:rPr lang="en-IN" smtClean="0"/>
              <a:t>28-11-2023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74624-E799-41C1-973E-6518DED6B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67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78451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143000"/>
            <a:ext cx="5378449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10FF5-FE4E-4621-81DC-492980A17A24}" type="datetime1">
              <a:rPr lang="en-IN" smtClean="0"/>
              <a:t>28-11-2023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390BE-0F17-4577-86AA-3DD1372B6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23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6DF85-B42C-40E5-A336-14DC0F8AB913}" type="datetime1">
              <a:rPr lang="en-IN" smtClean="0"/>
              <a:t>28-11-2023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7EF6E-B561-40D2-99AD-3146B2431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62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F40E-E77C-4F3B-A3BA-BF373EBEA226}" type="datetime1">
              <a:rPr lang="en-IN" smtClean="0"/>
              <a:t>28-11-2023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B7EB1-3A46-4B78-A6D7-8AD98B200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6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0DC8-3CD0-42E6-8E24-7D8356265092}" type="datetime1">
              <a:rPr lang="en-IN" smtClean="0"/>
              <a:t>28-11-2023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F3EB-F8F4-4539-887F-455B50F50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35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0B1E1-1E17-456B-8717-2B1B88E8F9C8}" type="datetime1">
              <a:rPr lang="en-IN" smtClean="0"/>
              <a:t>28-11-2023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B3DC7-A84C-4E56-8D44-8B8B67164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2A93-253F-403F-A3E4-FA3278D2E395}" type="datetime1">
              <a:rPr lang="en-IN" smtClean="0"/>
              <a:t>28-11-2023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6110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2E451-F386-410E-A762-3B389B93C6D5}" type="datetime1">
              <a:rPr lang="en-IN" smtClean="0"/>
              <a:t>28-11-2023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8533B-83AB-4593-8B65-AA75B902A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93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A6DED-FAB3-4F75-B7B8-60E331ED0A6D}" type="datetime1">
              <a:rPr lang="en-IN" smtClean="0"/>
              <a:t>28-11-2023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95D4B-A85E-4F92-A17A-A417FDFD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10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79934" y="247650"/>
            <a:ext cx="2815167" cy="5411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247650"/>
            <a:ext cx="8246533" cy="5411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B9A68-DAA0-4ED1-8014-821119B21031}" type="datetime1">
              <a:rPr lang="en-IN" smtClean="0"/>
              <a:t>28-11-2023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9C6A1-0347-4A50-85F8-BC84AEC06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3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2803-C6CD-4829-983E-4B4C16EA3D26}" type="datetime1">
              <a:rPr lang="en-IN" smtClean="0"/>
              <a:t>28-11-2023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886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A746-D2A2-4509-898E-47D1F4B7BC3D}" type="datetime1">
              <a:rPr lang="en-IN" smtClean="0"/>
              <a:t>28-11-2023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58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DA60-B524-4288-9290-80D42760121A}" type="datetime1">
              <a:rPr lang="en-IN" smtClean="0"/>
              <a:t>28-11-2023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658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6B85-EAB4-46F3-BD3E-BC784D449877}" type="datetime1">
              <a:rPr lang="en-IN" smtClean="0"/>
              <a:t>28-11-2023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90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720C-ABD9-429D-BE15-6BDC9D8AF895}" type="datetime1">
              <a:rPr lang="en-IN" smtClean="0"/>
              <a:t>28-11-2023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350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FE24-44C5-4035-BE33-6F1EC9E8668D}" type="datetime1">
              <a:rPr lang="en-IN" smtClean="0"/>
              <a:t>28-11-2023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300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7B2E-C689-496C-A5D6-33D51A55983A}" type="datetime1">
              <a:rPr lang="en-IN" smtClean="0"/>
              <a:t>28-11-2023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970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2AD1A-17FE-4C8F-80CD-8C06E7AFA3CB}" type="datetime1">
              <a:rPr lang="en-IN" smtClean="0"/>
              <a:t>28-11-2023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9911E-912A-4AD0-BCE4-5E6B5AA495A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9033D87E-75CD-40ED-92EF-09C7310867B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1600" y="838200"/>
            <a:ext cx="11887200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IN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A31A766-99A5-4B81-9398-824DAA614A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lum contrast="12000"/>
          </a:blip>
          <a:srcRect/>
          <a:stretch>
            <a:fillRect/>
          </a:stretch>
        </p:blipFill>
        <p:spPr bwMode="auto">
          <a:xfrm>
            <a:off x="239350" y="229526"/>
            <a:ext cx="1679509" cy="60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" descr="Classification: Internal">
            <a:extLst>
              <a:ext uri="{FF2B5EF4-FFF2-40B4-BE49-F238E27FC236}">
                <a16:creationId xmlns:a16="http://schemas.microsoft.com/office/drawing/2014/main" id="{293A4A10-D419-4A2E-85CD-3A3F7120F3BC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IN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Classification: </a:t>
            </a:r>
            <a:r>
              <a:rPr lang="en-IN" sz="850" b="1" i="0" u="none" baseline="0">
                <a:solidFill>
                  <a:srgbClr val="9ACD32"/>
                </a:solidFill>
                <a:latin typeface="Microsoft Sans Serif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59413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01600" y="838200"/>
            <a:ext cx="11887200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IN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30201" y="247650"/>
            <a:ext cx="112649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143000"/>
            <a:ext cx="109601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5724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32100" cy="35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7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0B3C4555-B640-4949-86DA-581D017354CE}" type="datetime1">
              <a:rPr lang="en-IN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28-11-2023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356350"/>
            <a:ext cx="3848100" cy="35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898989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10382251" y="6362700"/>
            <a:ext cx="1225549" cy="35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97000"/>
              </a:lnSpc>
              <a:buFont typeface="Times New Roman" pitchFamily="16" charset="0"/>
              <a:buNone/>
              <a:tabLst>
                <a:tab pos="723900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FC5EF91E-DA62-4F52-B4F9-9B4EC07465BB}" type="slidenum">
              <a:rPr lang="en-US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13" cstate="print">
            <a:lum contrast="12000"/>
          </a:blip>
          <a:srcRect/>
          <a:stretch>
            <a:fillRect/>
          </a:stretch>
        </p:blipFill>
        <p:spPr bwMode="auto">
          <a:xfrm>
            <a:off x="239350" y="229526"/>
            <a:ext cx="1679509" cy="60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" descr="Classification: Internal">
            <a:extLst>
              <a:ext uri="{FF2B5EF4-FFF2-40B4-BE49-F238E27FC236}">
                <a16:creationId xmlns:a16="http://schemas.microsoft.com/office/drawing/2014/main" id="{640427F0-E18F-4731-9839-85A6C5A97272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IN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Classification: </a:t>
            </a:r>
            <a:r>
              <a:rPr lang="en-IN" sz="850" b="1" i="0" u="none" baseline="0">
                <a:solidFill>
                  <a:srgbClr val="9ACD32"/>
                </a:solidFill>
                <a:latin typeface="Microsoft Sans Serif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8611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2pPr>
      <a:lvl3pPr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3pPr>
      <a:lvl4pPr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4pPr>
      <a:lvl5pPr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5pPr>
      <a:lvl6pPr marL="2514600" indent="-228600"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6pPr>
      <a:lvl7pPr marL="2971800" indent="-228600"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7pPr>
      <a:lvl8pPr marL="3429000" indent="-228600"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8pPr>
      <a:lvl9pPr marL="3886200" indent="-228600" algn="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Trebuchet MS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392" y="5894024"/>
            <a:ext cx="1123324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3632" y="5478308"/>
            <a:ext cx="8784976" cy="38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1584" y="6305900"/>
            <a:ext cx="9073008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20F87534-E622-42B9-8AE7-77A7F7C1A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420" y="936860"/>
            <a:ext cx="10225136" cy="45720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50"/>
              </a:spcBef>
            </a:pPr>
            <a:r>
              <a:rPr lang="en-IN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unga" pitchFamily="2" charset="0"/>
              </a:rPr>
              <a:t>A Presentation on</a:t>
            </a:r>
          </a:p>
          <a:p>
            <a:pPr>
              <a:lnSpc>
                <a:spcPct val="110000"/>
              </a:lnSpc>
              <a:spcBef>
                <a:spcPts val="650"/>
              </a:spcBef>
            </a:pPr>
            <a:r>
              <a:rPr lang="en-IN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unga" pitchFamily="2" charset="0"/>
              </a:rPr>
              <a:t>Good Practices Implemented in Godrej &amp; Boyce RMC Plants</a:t>
            </a:r>
            <a:br>
              <a:rPr lang="en-IN" sz="2200" b="1" dirty="0">
                <a:latin typeface="Garamond" pitchFamily="18" charset="0"/>
              </a:rPr>
            </a:br>
            <a:br>
              <a:rPr lang="en-IN" sz="2200" b="1" dirty="0">
                <a:latin typeface="Garamond" pitchFamily="18" charset="0"/>
              </a:rPr>
            </a:br>
            <a:endParaRPr lang="en-US" sz="2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>
              <a:lnSpc>
                <a:spcPct val="110000"/>
              </a:lnSpc>
              <a:spcBef>
                <a:spcPts val="650"/>
              </a:spcBef>
            </a:pPr>
            <a:br>
              <a:rPr lang="en-US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br>
              <a:rPr lang="en-IN" sz="2200" dirty="0"/>
            </a:br>
            <a:br>
              <a:rPr lang="en-IN" sz="2200" dirty="0"/>
            </a:b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38C8F-1CB9-F9E3-58A7-0679A6C36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728" y="2113119"/>
            <a:ext cx="5328592" cy="33651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39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1007440"/>
            <a:ext cx="3071664" cy="2163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Adequate capacity Collection cum Settling tank has been provided to collect the water from Transit Mixer (TM) &amp; Tyre washing</a:t>
            </a:r>
          </a:p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/>
              <a:t>The supernatant water is reused for TM/Tyre washing/Water Sprinkling. </a:t>
            </a:r>
            <a:endParaRPr lang="en-IN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Provision of Sedimentation Tanks</a:t>
            </a:r>
            <a:endParaRPr lang="en-IN" sz="2000" dirty="0">
              <a:latin typeface="+mj-lt"/>
            </a:endParaRPr>
          </a:p>
        </p:txBody>
      </p:sp>
      <p:pic>
        <p:nvPicPr>
          <p:cNvPr id="8" name="Picture 7" descr="A picture containing ground, outdoor, concrete, cement&#10;&#10;Description automatically generated">
            <a:extLst>
              <a:ext uri="{FF2B5EF4-FFF2-40B4-BE49-F238E27FC236}">
                <a16:creationId xmlns:a16="http://schemas.microsoft.com/office/drawing/2014/main" id="{EA75C216-4D28-DE1B-AB31-4E0C601A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039857"/>
            <a:ext cx="7236804" cy="54276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659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907413"/>
            <a:ext cx="2783632" cy="22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Borewell is maintained in good condition.</a:t>
            </a:r>
          </a:p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flow meter is provided.</a:t>
            </a:r>
          </a:p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dirty="0"/>
              <a:t>Piezometer is provided to track the water withdrawal of groundwater.</a:t>
            </a:r>
            <a:endParaRPr lang="en-IN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404664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Compliance towards CGWA NOC</a:t>
            </a:r>
            <a:endParaRPr lang="en-IN" sz="2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1A1C7-69C4-3870-0E6B-E177035F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43" y="3725483"/>
            <a:ext cx="2327350" cy="31031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FAFDE-74A5-E4B5-690F-87A1972D2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438" y="872349"/>
            <a:ext cx="7111569" cy="2772675"/>
          </a:xfrm>
          <a:prstGeom prst="rect">
            <a:avLst/>
          </a:prstGeom>
        </p:spPr>
      </p:pic>
      <p:pic>
        <p:nvPicPr>
          <p:cNvPr id="10" name="Picture 9" descr="A picture containing text, outdoor, ground, outdoor object&#10;&#10;Description automatically generated">
            <a:extLst>
              <a:ext uri="{FF2B5EF4-FFF2-40B4-BE49-F238E27FC236}">
                <a16:creationId xmlns:a16="http://schemas.microsoft.com/office/drawing/2014/main" id="{64D13E86-42ED-AFB4-9B79-ED750DB9D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3708412"/>
            <a:ext cx="4572000" cy="31049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532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1007441"/>
            <a:ext cx="36477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Rainwater Harvesting System is provided.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Rainwater Harvesting</a:t>
            </a:r>
            <a:endParaRPr lang="en-IN" sz="2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922E6-3D31-C498-2164-FD0564FF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1212164"/>
            <a:ext cx="3932746" cy="531836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6CFBB-6F05-BCC0-E4B5-488C570E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1229324"/>
            <a:ext cx="3975906" cy="53012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6953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1007441"/>
            <a:ext cx="364772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Secondary Containment System has been provided for the Admixture </a:t>
            </a:r>
            <a:r>
              <a:rPr lang="en-IN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Storage Drums.</a:t>
            </a:r>
            <a:endParaRPr lang="en-IN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Secondary Containment System</a:t>
            </a:r>
            <a:endParaRPr lang="en-IN" sz="2000" dirty="0">
              <a:latin typeface="+mj-lt"/>
            </a:endParaRPr>
          </a:p>
        </p:txBody>
      </p:sp>
      <p:pic>
        <p:nvPicPr>
          <p:cNvPr id="7" name="Picture 6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FF82C78D-5D8D-6101-9EC7-9F14471D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031065"/>
            <a:ext cx="7308304" cy="5481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542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5877272"/>
            <a:ext cx="89476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5928" y="5517233"/>
            <a:ext cx="857256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3830" y="6309320"/>
            <a:ext cx="8907780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20F87534-E622-42B9-8AE7-77A7F7C1A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5928" y="2564904"/>
            <a:ext cx="8358246" cy="24288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50"/>
              </a:spcBef>
            </a:pPr>
            <a:br>
              <a:rPr lang="en-IN" sz="2200" dirty="0"/>
            </a:br>
            <a:r>
              <a:rPr lang="en-IN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unga" pitchFamily="2" charset="0"/>
              </a:rPr>
              <a:t>Thank you</a:t>
            </a: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14761" y="897194"/>
            <a:ext cx="3960440" cy="160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All internal roads/ vehicular movement area is concreted &amp; maintained well to avoid dust emission.</a:t>
            </a:r>
            <a:endParaRPr lang="en-IN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423582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Concreted Internal Roads</a:t>
            </a:r>
            <a:endParaRPr lang="en-IN" sz="2000" dirty="0">
              <a:latin typeface="+mj-lt"/>
            </a:endParaRPr>
          </a:p>
        </p:txBody>
      </p:sp>
      <p:pic>
        <p:nvPicPr>
          <p:cNvPr id="2" name="Picture 1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2A639A24-3B5E-9420-848A-3F48C1809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1" y="929680"/>
            <a:ext cx="3860800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D4876E4C-33DF-53CC-F37A-C1E7C6FB6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801" y="914832"/>
            <a:ext cx="3860800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icture containing sky, outdoor, ground, way&#10;&#10;Description automatically generated">
            <a:extLst>
              <a:ext uri="{FF2B5EF4-FFF2-40B4-BE49-F238E27FC236}">
                <a16:creationId xmlns:a16="http://schemas.microsoft.com/office/drawing/2014/main" id="{992DA6F1-EE4A-04E3-DF0D-ED4E2B4EEC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812" y="3931268"/>
            <a:ext cx="7848872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330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14761" y="897194"/>
            <a:ext cx="356096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Barricading of tin sheets of approx. height 20 ft. around the plant periphery.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Barricading around Plant Periphery</a:t>
            </a:r>
            <a:endParaRPr lang="en-IN" sz="2000" dirty="0">
              <a:latin typeface="+mj-lt"/>
            </a:endParaRPr>
          </a:p>
        </p:txBody>
      </p:sp>
      <p:pic>
        <p:nvPicPr>
          <p:cNvPr id="2" name="Picture 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ADD58F90-6520-F8F6-3E57-0D7BA530DC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261" y="3972127"/>
            <a:ext cx="3817363" cy="28794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B8952744-6C20-1CB1-94C1-1E3D71E517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938400"/>
            <a:ext cx="7804248" cy="28898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4EC07-D66D-2192-3FF4-87DB0191A0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3980356"/>
            <a:ext cx="3817363" cy="28630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114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14761" y="897194"/>
            <a:ext cx="10617744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Fixed &amp; Portable water Sprinklers have been provided to avoid dust emission.</a:t>
            </a:r>
            <a:endParaRPr lang="en-IN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423582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Water Sprinkling System</a:t>
            </a:r>
            <a:endParaRPr lang="en-IN" sz="2000" dirty="0">
              <a:latin typeface="+mj-lt"/>
            </a:endParaRPr>
          </a:p>
        </p:txBody>
      </p:sp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AA32E7F-3474-59B6-B3C4-5BE7C1FB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2" t="32820" r="26714" b="36410"/>
          <a:stretch/>
        </p:blipFill>
        <p:spPr>
          <a:xfrm>
            <a:off x="7176120" y="2132856"/>
            <a:ext cx="4846362" cy="3656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picture containing tree, outdoor, ground, street&#10;&#10;Description automatically generated">
            <a:extLst>
              <a:ext uri="{FF2B5EF4-FFF2-40B4-BE49-F238E27FC236}">
                <a16:creationId xmlns:a16="http://schemas.microsoft.com/office/drawing/2014/main" id="{4302C61D-A22B-6AD0-9FEF-DBA380F07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" y="2153424"/>
            <a:ext cx="6888088" cy="31039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5510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14761" y="897194"/>
            <a:ext cx="132320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Provision of Greenbelt to attenuate noise &amp; dust pollution.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Greenbelt Development</a:t>
            </a:r>
            <a:endParaRPr lang="en-IN" sz="2000" dirty="0">
              <a:latin typeface="+mj-lt"/>
            </a:endParaRPr>
          </a:p>
        </p:txBody>
      </p:sp>
      <p:pic>
        <p:nvPicPr>
          <p:cNvPr id="12" name="Picture 11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B82D759D-A7C3-CCCE-DF9D-566F70561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2" y="908720"/>
            <a:ext cx="6472635" cy="27991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95CCD2-00D4-991D-F09E-EB9E48451B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966" y="908720"/>
            <a:ext cx="3797308" cy="59007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A89822-8669-9495-B702-975287ED9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913" y="3825977"/>
            <a:ext cx="6472634" cy="29743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353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1007441"/>
            <a:ext cx="105604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Covered Material Storage Shed along with Provisio</a:t>
            </a:r>
            <a:r>
              <a:rPr lang="en-US" dirty="0"/>
              <a:t>n of Fixed Water Sprinklers in it to avoid dust emission.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Material Storage Shed</a:t>
            </a:r>
            <a:endParaRPr lang="en-IN" sz="2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25A32-B3B8-6EA4-A337-79D3E343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9" y="1916831"/>
            <a:ext cx="5470034" cy="3933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608C61-B9E5-4E4D-7DD2-1FDE1B839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40" y="2412145"/>
            <a:ext cx="5488368" cy="41162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6804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1007441"/>
            <a:ext cx="4295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/>
              <a:t>Material loading point covered properly from all 3 sides. </a:t>
            </a:r>
          </a:p>
          <a:p>
            <a:pPr marL="360363" indent="-360363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/>
              <a:t>Front side is covered with thick plastic curtains to arrest dust pollution.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Material Loading Point</a:t>
            </a:r>
            <a:endParaRPr lang="en-IN" sz="2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36965-2963-7DD2-76EC-8BF59CFF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6" y="1028009"/>
            <a:ext cx="7559072" cy="48965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26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1007441"/>
            <a:ext cx="739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/>
              <a:t>Material transfer points like conveyor belt and mixer area are covered with GI sheets to control fugitive emission during material transfer.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Material Transfer Point</a:t>
            </a:r>
            <a:endParaRPr lang="en-IN" sz="2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78579-8580-CA54-BACD-5F819D37C9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909" y="1628800"/>
            <a:ext cx="5013331" cy="24537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B99B5-5A96-AE8D-7EAE-F6709A7F9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486"/>
          <a:stretch/>
        </p:blipFill>
        <p:spPr>
          <a:xfrm>
            <a:off x="7536159" y="985345"/>
            <a:ext cx="4506727" cy="5843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person standing next to a tree&#10;&#10;Description automatically generated with low confidence">
            <a:extLst>
              <a:ext uri="{FF2B5EF4-FFF2-40B4-BE49-F238E27FC236}">
                <a16:creationId xmlns:a16="http://schemas.microsoft.com/office/drawing/2014/main" id="{ABA1E6B7-6128-495B-4E63-EBDC9A7864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6"/>
          <a:stretch/>
        </p:blipFill>
        <p:spPr>
          <a:xfrm>
            <a:off x="2423592" y="4221088"/>
            <a:ext cx="5013331" cy="2592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860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6EFA3-E9EA-4A7D-A17C-9974AD63D491}"/>
              </a:ext>
            </a:extLst>
          </p:cNvPr>
          <p:cNvSpPr txBox="1"/>
          <p:nvPr/>
        </p:nvSpPr>
        <p:spPr>
          <a:xfrm>
            <a:off x="0" y="980728"/>
            <a:ext cx="235158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Tyre Washing System has been provided so tha</a:t>
            </a:r>
            <a:r>
              <a:rPr lang="en-IN" dirty="0"/>
              <a:t>t the vehicle could not carry dust along with it outside the plant premises.</a:t>
            </a:r>
            <a:endParaRPr lang="en-IN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239-6BBC-42E8-9337-BE819068D2BA}"/>
              </a:ext>
            </a:extLst>
          </p:cNvPr>
          <p:cNvSpPr txBox="1"/>
          <p:nvPr/>
        </p:nvSpPr>
        <p:spPr>
          <a:xfrm>
            <a:off x="2171564" y="390540"/>
            <a:ext cx="78488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Tyre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Washing Area</a:t>
            </a:r>
            <a:endParaRPr lang="en-IN" sz="2000" dirty="0">
              <a:latin typeface="+mj-lt"/>
            </a:endParaRPr>
          </a:p>
        </p:txBody>
      </p:sp>
      <p:pic>
        <p:nvPicPr>
          <p:cNvPr id="4" name="Picture 3" descr="A truck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E2301845-2AF1-49AB-AD0A-139905110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19" y="822658"/>
            <a:ext cx="4680521" cy="5952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B9613-95AE-EAD3-24DF-8990873C1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1" y="822658"/>
            <a:ext cx="4680521" cy="59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46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DejaVu Sans"/>
        <a:cs typeface="DejaVu Sans"/>
      </a:majorFont>
      <a:minorFont>
        <a:latin typeface="Trebuchet MS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6453</TotalTime>
  <Words>305</Words>
  <Application>Microsoft Office PowerPoint</Application>
  <PresentationFormat>Widescreen</PresentationFormat>
  <Paragraphs>40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Garamond</vt:lpstr>
      <vt:lpstr>Microsoft Sans Serif</vt:lpstr>
      <vt:lpstr>Times New Roman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Godrej :Total Waste Management  - Approach towards a Greener India</dc:title>
  <dc:creator>Tejashree Joshi</dc:creator>
  <cp:lastModifiedBy>Naina Agarwal</cp:lastModifiedBy>
  <cp:revision>425</cp:revision>
  <dcterms:created xsi:type="dcterms:W3CDTF">2013-09-19T09:21:21Z</dcterms:created>
  <dcterms:modified xsi:type="dcterms:W3CDTF">2023-11-28T17:20:50Z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c22970d4-ba5c-4229-b568-704efdadc7ec</vt:lpwstr>
  </property>
  <property fmtid="{D5CDD505-2E9C-101B-9397-08002B2CF9AE}" pid="3" name="Classification">
    <vt:lpwstr>INT3RNAL</vt:lpwstr>
  </property>
</Properties>
</file>